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8" r:id="rId5"/>
    <p:sldId id="279" r:id="rId6"/>
    <p:sldId id="259" r:id="rId7"/>
    <p:sldId id="274" r:id="rId8"/>
    <p:sldId id="275" r:id="rId9"/>
    <p:sldId id="276" r:id="rId10"/>
    <p:sldId id="277" r:id="rId11"/>
    <p:sldId id="262" r:id="rId12"/>
    <p:sldId id="264" r:id="rId13"/>
    <p:sldId id="280" r:id="rId14"/>
    <p:sldId id="265" r:id="rId15"/>
    <p:sldId id="266" r:id="rId16"/>
    <p:sldId id="268" r:id="rId17"/>
    <p:sldId id="269" r:id="rId18"/>
    <p:sldId id="270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5574CD-4799-45B8-9302-A3CA8531E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17475ED-C459-46EB-AC12-70B741417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84ABDBD-1CC7-4DC9-9361-7F9366D67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575-B73A-4077-BDFA-1DFBB9CB4314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AD6652-474D-486D-8FE6-BC4BEC14C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4E605A-8DF1-48B8-92F0-702ADAF45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3778-265B-4F8F-8BAC-2309FA1B5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324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0B78F7-CBCB-47FC-BBDD-B79AEE243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DA4326B-1FC5-4562-B1A6-E66D3B4C3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736DBE6-C58F-4BB0-95D1-7F6A38F78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575-B73A-4077-BDFA-1DFBB9CB4314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D173004-FB02-4602-9215-5ADF3A91F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B146E89-4717-473F-8B2B-4ECFAB75E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3778-265B-4F8F-8BAC-2309FA1B5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84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40565FF-DB6D-4071-8EE6-A8E71D6A66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0A8F11E-296C-4019-B78D-C4DED7149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8D76FDE-8441-4D20-8E0B-BC042F085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575-B73A-4077-BDFA-1DFBB9CB4314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B4D1A8-B00E-4559-9BFC-43DF53B54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63B17F3-B39D-4DD2-BDA2-7770AE2B0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3778-265B-4F8F-8BAC-2309FA1B5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842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D379DF-F287-4ADF-AE65-E5870B614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9E26B6C-0373-4D5F-A3D6-0528CBE21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7A1EDE1-97A2-4506-9006-6962317C8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575-B73A-4077-BDFA-1DFBB9CB4314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88140BC-4F27-488A-AEB0-65A5A3FA9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EA5C1FC-EA73-44E8-8781-7AF2144FA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3778-265B-4F8F-8BAC-2309FA1B5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45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31555D-6BF5-4D23-A7F9-EA769E4CA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5FD11D4-D0EC-47E9-99F4-C2EAE1361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89953A2-9824-4F1E-89AC-3CD284C1F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575-B73A-4077-BDFA-1DFBB9CB4314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824C66D-5EF5-4EBC-AD7D-8AA439C2C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41AFA11-D440-4058-A0F9-19B8D78F7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3778-265B-4F8F-8BAC-2309FA1B5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732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BB6A8B-15E8-4FCC-9766-C5C44202D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5F47E69-D4A2-4D99-9FAF-27E666D320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787CBED-70A4-4B02-8789-2B54FC5CD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49B01BD-C637-43BF-8363-A013D99E2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575-B73A-4077-BDFA-1DFBB9CB4314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1F15E73-AC68-468E-B138-60374533C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9FBCD5D-87C0-456C-A19D-77CBAE69C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3778-265B-4F8F-8BAC-2309FA1B5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463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3D0A7C-C5AA-4BE9-9E92-9D4B7A841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59B4D95-ED84-4B4F-948E-E4C5ED67D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62F9D93-C009-41CB-B86C-A413EB349D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82789B2-B92E-400D-B2EC-C811977861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1910D03-2007-4BF3-A967-85661265AA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39BFA4D-BF8C-4009-B54D-0AE6A0EE3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575-B73A-4077-BDFA-1DFBB9CB4314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4C25FF7-E003-4CC0-96A8-A6B80E3E1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CF4E128-A17B-47BB-B194-C2CE6035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3778-265B-4F8F-8BAC-2309FA1B5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435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75B465-0CCE-4741-BF4A-444430ACC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E14BD0D-99D6-4F88-9447-38A0BE5E0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575-B73A-4077-BDFA-1DFBB9CB4314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60D486F-4E37-4B63-8DB4-51C769EB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42A00E0-D625-4CA1-9F61-FC75D2030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3778-265B-4F8F-8BAC-2309FA1B5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320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4FDDADD-0851-46C0-8738-8A1443F5C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575-B73A-4077-BDFA-1DFBB9CB4314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DC35774-A0D0-4DAF-8530-6457CEC30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AE12979-5029-4131-B9E4-D38276126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3778-265B-4F8F-8BAC-2309FA1B5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860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9C2AEB-C014-4636-93F0-6A6613A52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CFE77D9-7654-418F-9B7B-8B7513B5E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ABDA2C6-020C-4ECC-824B-D0674877B6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BFD273E-B130-4F1B-87C7-F6F11D720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575-B73A-4077-BDFA-1DFBB9CB4314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91E6E78-7964-4849-A4B3-57B724CFB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D2E345E-6DD4-4BE9-9C14-413171457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3778-265B-4F8F-8BAC-2309FA1B5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107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58EED5-757E-4C4D-BD35-D787621C2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67B6605-F224-47C2-B765-04B2EE678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47CAFF0-605B-4F7D-AC68-AEFEC2F62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53FAF01-9264-4462-B2A1-4FE5839B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575-B73A-4077-BDFA-1DFBB9CB4314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39D749A-DFAD-4597-BF0F-833E3B605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4F03100-3A37-4663-B39E-277A71463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3778-265B-4F8F-8BAC-2309FA1B5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37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EA9A93-AEED-4C8C-9D9F-D8A55F2B6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579BF42-B9CF-4AB8-8E94-0D4ADBA9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E2A88A9-A58C-4395-8FE0-6CF02CBDEF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C1575-B73A-4077-BDFA-1DFBB9CB4314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D913EDB-2ABB-43AC-B4B4-223108C6C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4298E82-7D19-4AE3-A12D-8DFD2E97D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E3778-265B-4F8F-8BAC-2309FA1B5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54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B6671F-28E2-434A-8CF7-FB4CD8F61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948" y="159027"/>
            <a:ext cx="11304104" cy="1245704"/>
          </a:xfrm>
        </p:spPr>
        <p:txBody>
          <a:bodyPr>
            <a:noAutofit/>
          </a:bodyPr>
          <a:lstStyle/>
          <a:p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Әл-Фараби атындағы Қазақ Ұлттық Университеті</a:t>
            </a:r>
            <a:b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Биология және биотехнология факультеті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0E63A0D-9BAC-4ABE-8885-6750DC45DE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V="1">
            <a:off x="212034" y="2994990"/>
            <a:ext cx="11741426" cy="2308527"/>
          </a:xfrm>
        </p:spPr>
        <p:txBody>
          <a:bodyPr>
            <a:normAutofit fontScale="85000" lnSpcReduction="10000"/>
          </a:bodyPr>
          <a:lstStyle/>
          <a:p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Дәріс </a:t>
            </a:r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2-3</a:t>
            </a:r>
            <a:endParaRPr lang="kk-K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Лимфомиелоидты кешен. Сүйек кемігі.</a:t>
            </a:r>
            <a:r>
              <a:rPr lang="kk-KZ" sz="4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kk-KZ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Тимус, қызыл сүйек кемігі. Лимфоидтық мүшелердің маңыздылығы, құрылысы мен қызметтері</a:t>
            </a:r>
            <a:r>
              <a:rPr lang="kk-KZ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kk-KZ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Бастапқы иммундық органдар</a:t>
            </a:r>
            <a:r>
              <a:rPr lang="kk-KZ" sz="3200" b="1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kk-KZ" sz="32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Сүйек </a:t>
            </a:r>
            <a:r>
              <a:rPr lang="kk-KZ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кемігінің құрылысы мен қызметі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047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8E7D299-FDD4-494F-B0F1-DBE83E436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26"/>
            <a:ext cx="10515600" cy="60179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сатысындағы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тамырлары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жіңішке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ретикулалы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ұлпа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Сүйек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кемігі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түзілетін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ізашар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діңгекті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жартылай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діңгекті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бласттар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жетіледі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Бласттардан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эритроциттердің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базофилді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полихромотофилді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ацидофилді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эритробласт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нормобласт, эритроцит),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лейкоциттердің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гранулоциттер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агранулоциттер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мегакариоциттің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қантабақшалары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дамиды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Гранулоциттер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қатарынан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цитоплазмасында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дәншелері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базофилді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эозинофилді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нейтрофилді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гранулоциттер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лимфобласттардан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тимус пен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шеткі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мүшелерінде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көкбауыр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лимфа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түйіндері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лимфоэпителтальды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лимфоциттер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монобласттардан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моноциттер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жетіледі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2221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BA2A0BF-36E0-4B3D-8B9F-FD29131FE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7252"/>
            <a:ext cx="10515600" cy="4639711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Айырша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(тимус)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кеуде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қуысында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кеңірдектің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шағында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(30грамм)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Жыныстық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жетілуден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кішірейеді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(20грамм).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1)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тимозин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жүйеніңорталық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саналады.т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Тимозин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жетіспесе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төмендейді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3)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Көкбауырдың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мөлшері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кішірейіп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лимфоцит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азайып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түзілмейді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3481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51BB7DC-197A-497B-A935-27D13100C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1060"/>
            <a:ext cx="10515600" cy="2878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Айырша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(грек,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thymus —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тимус)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омыртқалы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организмдеріндегі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атқарылуын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Айырша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мүшесіне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көкірек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қуысында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көкірек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кеңірдектің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қапталында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мойын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99AEA65-2D26-48A1-97DB-9623D64E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558" y="3249164"/>
            <a:ext cx="4717773" cy="34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81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11EC755-68B9-411D-931A-6FE56D94A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5705"/>
            <a:ext cx="10515600" cy="5514354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тимусқа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тәуелді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лимфоциттер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перифериялық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лимфоидты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мүшелерде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T1 -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көкбауырдың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периартериалды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сәулелі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әлсіз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реакция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иммунитеттің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етушілері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T2 -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лимфа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түйіндерінің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перикортикалық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жиналады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сезімтал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антиген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реактивтілігімен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ерекшеленеді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2980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9727CC-D863-4203-985A-ED907283B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930" y="11497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Адам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организмдеріндегі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гуморальдық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сұйықтық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иммунитеттердің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қалыптасуында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рөл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атқаратын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лимфоциттердің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популяцияларын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айырша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денедегі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иммуногендік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реттеуге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гуморальды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тимозинді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сұйық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ортасына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лимфа,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ұлпа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сүйығы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шеткі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лимфоидты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мүшелер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лимфа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түйіндері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көкбауырдағы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лимфоциттердің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көбейіп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жетіліп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эффекторлы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айналуын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айырша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лимфоидты-эпителиальды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мүшелерге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11452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3F9BF76-B863-4E57-8430-BFFE358FD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5861"/>
            <a:ext cx="10515600" cy="5501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Гипоталамус-гипофиз-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кортикотроптық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қорғаныс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реакцияларын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реттейді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Эндокриндік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гипофиз-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рефлекторлы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гипоталамустың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рөлі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Гипофиз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адренокортикотропты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ACTH)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лимфаға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шеткі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эндокриндік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бездерге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бүйрек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кортексі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ACTH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кортизонның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қабынуға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иммуносупрессант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түзілуін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ынталандырады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Гипофиз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иммунологиялық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ынталандыратын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соматотрофиялық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STH)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реакция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әрдайым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бермейді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472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C3054A-DF80-4D54-A906-7F31ACB2D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D4AD696-5A1C-4001-9D37-851960260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045" y="1204912"/>
            <a:ext cx="8755545" cy="542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08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3C9734-7744-4E8C-A519-57B86B080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365125"/>
            <a:ext cx="10995991" cy="1325563"/>
          </a:xfrm>
        </p:spPr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Иммунитетті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трансформация с</a:t>
            </a:r>
            <a:r>
              <a:rPr lang="kk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ызбасы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A2A0621-90CA-408B-BE06-935C680CF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1" y="1584671"/>
            <a:ext cx="8574156" cy="516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5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13BFBF5-D877-4B8A-AB6E-7A96FB925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5051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Перифериялық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лимфоидты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мүшелер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тіндер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(лимфа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түйіндері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фарингальды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сақинаның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лимфоидты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лимфа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түйіндері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көкбауыр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жетілген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лимфоциттердің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әрекеттесу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аймағ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 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лимфоциттердің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тәуелді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иммуногенезі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мыналар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теріге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лимфоидты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тіндер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Scin-Assoelated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Lymphoid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ұлпасы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SALT);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шырышты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қабықпен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лимфоидты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тіндер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Mucosus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-Associated Lymphoid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ұлпасы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MALT),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асқазан-ішек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тыныс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урогенитальды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трактаттар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жалғыз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фолликулалар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бездері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Пейер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патчалары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Пейердің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бляшектері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(лимфа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фолликулалары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қабырғасының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лимфоидты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түзілімдері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Антигендер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ішектің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люменінен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эпителий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Пейер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патчаларына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6884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A43E741-82FF-426B-954C-E16BCCBC2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жауабы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лимфоидты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иммунитет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жүред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Лимфоид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шетк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ктелед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Антителалардың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өңделу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сенсибилизацияланған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лимфоцидтерд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ң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шетк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ағзаларда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атқару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асырушы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иммуноциттер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иммунокомпонентт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1563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6A6E20-C388-465B-BF51-9FE703E7B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Жоспар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1836506-1E45-4F3B-88F7-DF78FAB5E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Лимфоидтық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ұлпа </a:t>
            </a:r>
          </a:p>
          <a:p>
            <a:r>
              <a:rPr lang="kk-K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Тимус</a:t>
            </a:r>
            <a:endParaRPr lang="kk-K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Қызыл сүйек кемігі</a:t>
            </a:r>
          </a:p>
          <a:p>
            <a:r>
              <a:rPr lang="kk-K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Лимфоидтық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мүшелер</a:t>
            </a:r>
          </a:p>
          <a:p>
            <a:r>
              <a:rPr lang="kk-K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Лимфоидтық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мүшелердің қызметі мен маңызы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963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268E2D2-72CB-4260-A009-DD0879EFE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7809"/>
            <a:ext cx="10515600" cy="1974574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лерд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иммунологиялық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1969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И.Роит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енд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 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thymus - dependent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bursa - dependent system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яғни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тимус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бурса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тәуелд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498562F-7DAF-430E-931D-E6600E47B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32" y="2224709"/>
            <a:ext cx="4343400" cy="34961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D967D43-6212-471D-AD09-24EE77EAE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119" y="2224708"/>
            <a:ext cx="4228271" cy="349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91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D2DF1A-D2C5-4270-B64C-68E4F5EF1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Иммундық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механизм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0EC1BF4-2D48-47BA-A8AF-D15FBD9E8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Организмдег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бөгде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субстанцияларға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антигендер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молекула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өңдейді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антителдер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сенсибилизацияланған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лимфоциттер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қайырады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Лимфоидты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ұлпалардан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органдардан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Лимфоидты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былай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ақзалар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тимус, ж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Фабрицус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қалтасы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құстарда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Шетк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бауыр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лимфа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түй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ндер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1684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3B0445-897C-4707-A192-06C7B16FF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87D7E94-E8F3-40DF-A798-4DACAFC21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 - (лат.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antigenum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ғ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енгенде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(тер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тер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не, тер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үст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кілегей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қабатқа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бұлшық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тамырға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қуысына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антителалар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өнд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иммунитетт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берет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жат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белоктар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полипептидтер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полисахаридтер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нуклеин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қышқылы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липидтер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комплекст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белоктар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47412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FB8B57-E9F3-4CC8-A3CA-449832FB4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Қарсыгенн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ң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спецификал</a:t>
            </a:r>
            <a:r>
              <a:rPr lang="kk-KZ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ығ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Қарсыген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спецификалық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қарсыдене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түзуд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шақырады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реакцияға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түсед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207FD2A4-C757-4E41-A6CB-E2D94FF2D9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4173" y="1968984"/>
            <a:ext cx="5897217" cy="371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23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A6D90C-1EB6-427D-8120-74DCE7B7D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Антигенд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2CEFAAB-4892-4B76-B1E2-017A3BE47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Антигенд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к, я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ғ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 антитела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летт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Антигендерге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төмендег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бөгдел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жаттылығы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Ақзаға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антиген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енгенде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қорғанғыштық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механизм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бөгдемен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күресуд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ң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заңдылығы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2)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макромолекуладағы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антигендерд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ң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салмағы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10000-нан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антигенд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көрсетед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антигенн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ң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молекуласын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 коллодия,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каомин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беттер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мдейд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3)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коллоидтылығы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кристалданбаған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Антигенд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омыртқалылардың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ндег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ферменттермен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гидролизденед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Антигендерд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ң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иммуногенд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4)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химиялық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антигенд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Антигенн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ң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химиялық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тасымалдау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функциясын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атқарады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рдей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белоктар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антитела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шақырмайды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желатина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б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кпейд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салдарынан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кетед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719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EC442C-E982-4EDC-93B6-6665F67EC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Спецификалығы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485506D-199F-4314-89B2-3ECE25D76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антигенн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ң молекула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ктен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б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нш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детерминантты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нш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бөлшег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антигенд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т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ркенуд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тасымалдау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функциясын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атқарады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Детерминанттық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топ пептид  молекула т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збег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айналдырғанда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Детерминант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қасиетпен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антителамен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Антигендер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антителаның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рнеше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молекуласымен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Антиген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молекуласында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ғ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детерминанттар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антигендерд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ң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валентт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85698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9A7ABC-53D1-4A02-9607-FAC1E1CCD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4921"/>
            <a:ext cx="11860696" cy="2994991"/>
          </a:xfrm>
        </p:spPr>
        <p:txBody>
          <a:bodyPr>
            <a:no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Қарсыгендермен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гаптендер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иммундық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жауаптың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индукторы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 - </a:t>
            </a:r>
            <a:r>
              <a:rPr lang="kk-K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қарсыгенд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 организм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еккенде </a:t>
            </a:r>
            <a:r>
              <a:rPr lang="kk-K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қарсыдене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пайда болуын шақырады (</a:t>
            </a:r>
            <a:r>
              <a:rPr lang="kk-K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иммуногенд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+),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 тиес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қарсыгенмен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әрекеттесед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kk-K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қарсыгенд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+);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 - </a:t>
            </a:r>
            <a:r>
              <a:rPr lang="kk-K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гаптендер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қарсыгенд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қасиет көрсеткенмен тек </a:t>
            </a:r>
            <a:r>
              <a:rPr lang="kk-K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гаптенд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еккенде иммундық жауап шақырмайды; В - </a:t>
            </a:r>
            <a:r>
              <a:rPr lang="kk-K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гаптендерд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тасымалдаушымен қосып еккенде </a:t>
            </a:r>
            <a:r>
              <a:rPr lang="kk-K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қарсыдене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шақырады.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4779B37F-64A2-4D4F-8A05-454EED8E3D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2928730"/>
            <a:ext cx="7023652" cy="392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34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3C3975-EB20-401A-856F-436C3D5C5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35" y="365125"/>
            <a:ext cx="11595652" cy="1325563"/>
          </a:xfrm>
        </p:spPr>
        <p:txBody>
          <a:bodyPr/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Антигендерд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ң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химиялық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структурасының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өзгеру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D447AD7-5899-4018-A8BD-6EA239528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Антигендерге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физико-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химиялық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факторлармен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сәулелер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қышқыл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спирт, эфир,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еткенде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белокты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антигендерд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ң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денатурациялануы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химиялық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өзгеру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байқалады.Нәтижес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спецификалығы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өзгергенмен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антигенд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денатурациялан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ғ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белокпен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иммунизациялағанда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нативт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денатурацияланған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белоктарға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антитела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Экзотоксинге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формалин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(3-5 мл-д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39-40оС) 3-4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аптада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токсиндер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бейтарапталынады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экзотоксинн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ң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антигенд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57683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8B1A4F4-29AA-4FF5-89EF-6CF2BF0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нш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иммундық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59FF032-2942-414F-8576-E19FDB704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Антигенд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ркену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ғ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 1-4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индуктивт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продуктивт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антителаның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логарифмд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көтер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максимум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аяқталады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мөлшер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жетед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1-3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концентрациясы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аптадан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рнеше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ай,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қайталап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иммунизациялағанда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гомологиялық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гетерологиялық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антигендерге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иммуноглобулиндер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реакция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нш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иммундық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жалғасады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96746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6E9F57-EFDA-4179-A2E4-BCB07B204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Иммундық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2B81CD7-E3A9-46EA-9830-7D1139909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Иммунизациялан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ғ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инфекцияланған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антитела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бейспецификалық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ркенд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рг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шпен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еткенде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иммуноглобулиндерд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ң титр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анамнестикалық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функциясын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атқаратын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лимфоциттерд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ң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сүрет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келед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 2-3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нгеннен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өзгерг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бәсеңдетед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898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CECB90-E8E3-4F5B-A9E6-A2A09B1F4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7" y="821635"/>
            <a:ext cx="11383617" cy="5355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Иммундық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лимфоидтық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мүшелердің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тұтастығы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лимфа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жинағы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лимфоидтық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мүшелерінің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салмағы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1,0-2,5 кг.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ағысы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бүкіл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антигендерге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антиденелер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түзуші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лимфоциттер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қорғаныс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түзілуін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етпейді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қатысуымен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аутоиммундық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иммунопатологиялық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дамиды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07906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7848E6-9B73-4A2E-9F59-2E621AA04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Иммунологиялық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толеранттылық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F4473BC-3B90-4D76-8FFC-3F97B6D68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Иммунологиялық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толеранттылық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(лат.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tolerantia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яғни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организмдерд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ң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жоқтығы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Иммунологиялық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толеранттылық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эмбриональды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кездескен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Иммунологиялық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толеранттылық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шақыратын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антигендерд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толерогендер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жататындар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белоктары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альбуминдер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глобуминдер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бөгде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қайтармайды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2591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DB0C819-1D82-417C-8029-094BA990D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ЖҮРЕ ПАЙДА БОЛҒАН (ЕК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НШ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К)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ИММУНДЫҚ ТАПШЫЛЫҚ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DAF1F0-D810-4F20-A997-2C7BBA5CA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тапшылықтың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сырқаттанған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улану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процестер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ұшыраған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белок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тапшылығы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иммуноглобулиндерге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тапшылық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кеткенде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туылған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нәрестеде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әлс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салдарынан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транзист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рл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тапшылық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Луи-Бар синдромы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аутосомдар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рецессивт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комбинацияланған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тапшылық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жүйен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ң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бұзылуы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салдарынан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жыныспен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ауырады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белоктық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алмасудың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бұзылуынан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тапшылық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тапшылықтағы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қатерл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ауруымен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ауырады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4448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00E38D6-814C-4B0C-91F2-149E6CB38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антигенн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ң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мөлшер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өнд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иммунологиялық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паралич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Бұндай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иммунизацияның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вакцинациялаушы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дозасын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қабылдамайды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Иммунологиялық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паралич антиген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антителаның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салдарынан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жорамал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бар. Осы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лимфоидты-макрофагальды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тежел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Антителалар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түзуге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тамақтану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ионизациялық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радиация,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гормондардың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продукциялануы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салқындау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интоксикация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Аштықта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белок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лмеген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антитела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төмендейд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Организмн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ң гиповитаминоз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антитела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нашарлайды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ауруларға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антителалардың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аурудың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алдыңғы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емдеу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антибиотик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кетед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5889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2060849"/>
            <a:ext cx="8229600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/>
              <a:t>Сүйектің</a:t>
            </a:r>
            <a:r>
              <a:rPr lang="ru-RU" dirty="0"/>
              <a:t> </a:t>
            </a:r>
            <a:r>
              <a:rPr lang="ru-RU" dirty="0" err="1"/>
              <a:t>қызыл</a:t>
            </a:r>
            <a:r>
              <a:rPr lang="ru-RU" dirty="0"/>
              <a:t> </a:t>
            </a:r>
            <a:r>
              <a:rPr lang="ru-RU" dirty="0" err="1"/>
              <a:t>кемігі</a:t>
            </a:r>
            <a:r>
              <a:rPr lang="ru-RU" dirty="0"/>
              <a:t> (</a:t>
            </a:r>
            <a:r>
              <a:rPr lang="ru-RU" dirty="0" err="1"/>
              <a:t>medulla</a:t>
            </a:r>
            <a:r>
              <a:rPr lang="ru-RU" dirty="0"/>
              <a:t> </a:t>
            </a:r>
            <a:r>
              <a:rPr lang="ru-RU" dirty="0" err="1"/>
              <a:t>osseum</a:t>
            </a:r>
            <a:r>
              <a:rPr lang="ru-RU" dirty="0"/>
              <a:t> </a:t>
            </a:r>
            <a:r>
              <a:rPr lang="ru-RU" dirty="0" err="1"/>
              <a:t>rubra</a:t>
            </a:r>
            <a:r>
              <a:rPr lang="ru-RU" dirty="0"/>
              <a:t>) </a:t>
            </a:r>
            <a:r>
              <a:rPr lang="ru-RU" dirty="0" err="1"/>
              <a:t>бұл</a:t>
            </a:r>
            <a:r>
              <a:rPr lang="ru-RU" dirty="0"/>
              <a:t> – </a:t>
            </a:r>
            <a:r>
              <a:rPr lang="ru-RU" dirty="0" err="1"/>
              <a:t>сүйек</a:t>
            </a:r>
            <a:r>
              <a:rPr lang="ru-RU" dirty="0"/>
              <a:t> </a:t>
            </a:r>
            <a:r>
              <a:rPr lang="ru-RU" dirty="0" err="1"/>
              <a:t>миының</a:t>
            </a:r>
            <a:r>
              <a:rPr lang="ru-RU" dirty="0"/>
              <a:t> </a:t>
            </a:r>
            <a:r>
              <a:rPr lang="ru-RU" dirty="0" err="1"/>
              <a:t>қан</a:t>
            </a:r>
            <a:r>
              <a:rPr lang="ru-RU" dirty="0"/>
              <a:t> </a:t>
            </a:r>
            <a:r>
              <a:rPr lang="ru-RU" dirty="0" err="1"/>
              <a:t>жасайтын</a:t>
            </a:r>
            <a:r>
              <a:rPr lang="ru-RU" dirty="0"/>
              <a:t> </a:t>
            </a:r>
            <a:r>
              <a:rPr lang="ru-RU" dirty="0" err="1"/>
              <a:t>бөлігі</a:t>
            </a:r>
            <a:r>
              <a:rPr lang="ru-RU" dirty="0"/>
              <a:t>. </a:t>
            </a:r>
            <a:r>
              <a:rPr lang="ru-RU" dirty="0" err="1"/>
              <a:t>Ересек</a:t>
            </a:r>
            <a:r>
              <a:rPr lang="ru-RU" dirty="0"/>
              <a:t> </a:t>
            </a:r>
            <a:r>
              <a:rPr lang="ru-RU" dirty="0" err="1"/>
              <a:t>адамның</a:t>
            </a:r>
            <a:r>
              <a:rPr lang="ru-RU" dirty="0"/>
              <a:t> </a:t>
            </a:r>
            <a:r>
              <a:rPr lang="ru-RU" dirty="0" err="1"/>
              <a:t>сүйектерінің</a:t>
            </a:r>
            <a:r>
              <a:rPr lang="ru-RU" dirty="0"/>
              <a:t> </a:t>
            </a:r>
            <a:r>
              <a:rPr lang="ru-RU" dirty="0" err="1"/>
              <a:t>құрамында</a:t>
            </a:r>
            <a:r>
              <a:rPr lang="ru-RU" dirty="0"/>
              <a:t>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жалпы</a:t>
            </a:r>
            <a:r>
              <a:rPr lang="ru-RU" dirty="0"/>
              <a:t> </a:t>
            </a:r>
            <a:r>
              <a:rPr lang="ru-RU" dirty="0" err="1"/>
              <a:t>дене</a:t>
            </a:r>
            <a:r>
              <a:rPr lang="ru-RU" dirty="0"/>
              <a:t> </a:t>
            </a:r>
            <a:r>
              <a:rPr lang="ru-RU" dirty="0" err="1"/>
              <a:t>салмағының</a:t>
            </a:r>
            <a:r>
              <a:rPr lang="ru-RU" dirty="0"/>
              <a:t> 5% </a:t>
            </a:r>
            <a:r>
              <a:rPr lang="ru-RU" dirty="0" err="1"/>
              <a:t>құрайды</a:t>
            </a:r>
            <a:r>
              <a:rPr lang="ru-RU" dirty="0"/>
              <a:t>. </a:t>
            </a:r>
            <a:r>
              <a:rPr lang="ru-RU" dirty="0" err="1"/>
              <a:t>Сүйек</a:t>
            </a:r>
            <a:r>
              <a:rPr lang="ru-RU" dirty="0"/>
              <a:t> </a:t>
            </a:r>
            <a:r>
              <a:rPr lang="ru-RU" dirty="0" err="1"/>
              <a:t>кемігі</a:t>
            </a:r>
            <a:r>
              <a:rPr lang="ru-RU" dirty="0"/>
              <a:t> </a:t>
            </a:r>
            <a:r>
              <a:rPr lang="ru-RU" dirty="0" err="1"/>
              <a:t>қызыл</a:t>
            </a:r>
            <a:r>
              <a:rPr lang="ru-RU" dirty="0"/>
              <a:t> </a:t>
            </a:r>
            <a:r>
              <a:rPr lang="ru-RU" dirty="0" err="1"/>
              <a:t>түсті</a:t>
            </a:r>
            <a:r>
              <a:rPr lang="ru-RU" dirty="0"/>
              <a:t>, </a:t>
            </a:r>
            <a:r>
              <a:rPr lang="ru-RU" dirty="0" err="1"/>
              <a:t>қоймалжың</a:t>
            </a:r>
            <a:r>
              <a:rPr lang="ru-RU" dirty="0"/>
              <a:t>, </a:t>
            </a:r>
            <a:r>
              <a:rPr lang="ru-RU" dirty="0" err="1"/>
              <a:t>шынышағы</a:t>
            </a:r>
            <a:r>
              <a:rPr lang="ru-RU" dirty="0"/>
              <a:t> </a:t>
            </a:r>
            <a:r>
              <a:rPr lang="ru-RU" dirty="0" err="1"/>
              <a:t>оңай</a:t>
            </a:r>
            <a:r>
              <a:rPr lang="ru-RU" dirty="0"/>
              <a:t> </a:t>
            </a:r>
            <a:r>
              <a:rPr lang="ru-RU" dirty="0" err="1"/>
              <a:t>жағылып</a:t>
            </a:r>
            <a:r>
              <a:rPr lang="ru-RU" dirty="0"/>
              <a:t>, </a:t>
            </a:r>
            <a:r>
              <a:rPr lang="ru-RU" dirty="0" err="1"/>
              <a:t>жағынды</a:t>
            </a:r>
            <a:r>
              <a:rPr lang="ru-RU" dirty="0"/>
              <a:t> (мазок) </a:t>
            </a:r>
            <a:r>
              <a:rPr lang="ru-RU" dirty="0" err="1"/>
              <a:t>жасалатын</a:t>
            </a:r>
            <a:r>
              <a:rPr lang="ru-RU" dirty="0"/>
              <a:t> </a:t>
            </a:r>
            <a:r>
              <a:rPr lang="ru-RU" dirty="0" err="1"/>
              <a:t>құрылым</a:t>
            </a:r>
            <a:r>
              <a:rPr lang="ru-RU" dirty="0"/>
              <a:t>. </a:t>
            </a:r>
            <a:r>
              <a:rPr lang="ru-RU" dirty="0" err="1"/>
              <a:t>Сүйек</a:t>
            </a:r>
            <a:r>
              <a:rPr lang="ru-RU" dirty="0"/>
              <a:t> </a:t>
            </a:r>
            <a:r>
              <a:rPr lang="ru-RU" dirty="0" err="1"/>
              <a:t>кемігінің</a:t>
            </a:r>
            <a:r>
              <a:rPr lang="ru-RU" dirty="0"/>
              <a:t> </a:t>
            </a:r>
            <a:r>
              <a:rPr lang="ru-RU" dirty="0" err="1"/>
              <a:t>құрамында</a:t>
            </a:r>
            <a:r>
              <a:rPr lang="ru-RU" dirty="0"/>
              <a:t> </a:t>
            </a:r>
            <a:r>
              <a:rPr lang="ru-RU" dirty="0" err="1"/>
              <a:t>қанның</a:t>
            </a:r>
            <a:r>
              <a:rPr lang="ru-RU" dirty="0"/>
              <a:t> </a:t>
            </a:r>
            <a:r>
              <a:rPr lang="ru-RU" dirty="0" err="1"/>
              <a:t>бағаналы</a:t>
            </a:r>
            <a:r>
              <a:rPr lang="ru-RU" dirty="0"/>
              <a:t> </a:t>
            </a:r>
            <a:r>
              <a:rPr lang="ru-RU" dirty="0" err="1"/>
              <a:t>жасушалары</a:t>
            </a:r>
            <a:r>
              <a:rPr lang="ru-RU" dirty="0"/>
              <a:t>, </a:t>
            </a:r>
            <a:r>
              <a:rPr lang="ru-RU" dirty="0" err="1"/>
              <a:t>гемопоэтикалық</a:t>
            </a:r>
            <a:r>
              <a:rPr lang="ru-RU" dirty="0"/>
              <a:t> </a:t>
            </a:r>
            <a:r>
              <a:rPr lang="ru-RU" dirty="0" err="1"/>
              <a:t>эритроидты</a:t>
            </a:r>
            <a:r>
              <a:rPr lang="ru-RU" dirty="0"/>
              <a:t>, </a:t>
            </a:r>
            <a:r>
              <a:rPr lang="ru-RU" dirty="0" err="1"/>
              <a:t>гранулоциттер</a:t>
            </a:r>
            <a:r>
              <a:rPr lang="ru-RU" dirty="0"/>
              <a:t> мен </a:t>
            </a:r>
            <a:r>
              <a:rPr lang="ru-RU" dirty="0" err="1"/>
              <a:t>мегакариоциттер</a:t>
            </a:r>
            <a:r>
              <a:rPr lang="ru-RU" dirty="0"/>
              <a:t> </a:t>
            </a:r>
            <a:r>
              <a:rPr lang="ru-RU" dirty="0" err="1"/>
              <a:t>қатары</a:t>
            </a:r>
            <a:r>
              <a:rPr lang="ru-RU" dirty="0"/>
              <a:t> (</a:t>
            </a:r>
            <a:r>
              <a:rPr lang="ru-RU" dirty="0" err="1"/>
              <a:t>дифферон</a:t>
            </a:r>
            <a:r>
              <a:rPr lang="ru-RU" dirty="0"/>
              <a:t>) </a:t>
            </a:r>
            <a:r>
              <a:rPr lang="ru-RU" dirty="0" err="1"/>
              <a:t>және</a:t>
            </a:r>
            <a:r>
              <a:rPr lang="ru-RU" dirty="0"/>
              <a:t> В, Т –</a:t>
            </a:r>
            <a:r>
              <a:rPr lang="ru-RU" dirty="0" err="1"/>
              <a:t>лимфоциттердің</a:t>
            </a:r>
            <a:r>
              <a:rPr lang="ru-RU" dirty="0"/>
              <a:t> </a:t>
            </a:r>
            <a:r>
              <a:rPr lang="ru-RU" dirty="0" err="1"/>
              <a:t>ізашары</a:t>
            </a:r>
            <a:r>
              <a:rPr lang="ru-RU" dirty="0"/>
              <a:t> </a:t>
            </a:r>
            <a:r>
              <a:rPr lang="ru-RU" dirty="0" err="1"/>
              <a:t>орналасады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717196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3552" y="404664"/>
            <a:ext cx="8147248" cy="67687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Адам </a:t>
            </a:r>
            <a:r>
              <a:rPr lang="ru-RU" dirty="0" err="1"/>
              <a:t>ұрығының</a:t>
            </a:r>
            <a:r>
              <a:rPr lang="ru-RU" dirty="0"/>
              <a:t> 2-айында </a:t>
            </a:r>
            <a:r>
              <a:rPr lang="ru-RU" dirty="0" err="1"/>
              <a:t>бұғана,ал</a:t>
            </a:r>
            <a:r>
              <a:rPr lang="ru-RU" dirty="0"/>
              <a:t> 3-айында </a:t>
            </a:r>
            <a:r>
              <a:rPr lang="ru-RU" dirty="0" err="1"/>
              <a:t>жалпақ</a:t>
            </a:r>
            <a:r>
              <a:rPr lang="ru-RU" dirty="0"/>
              <a:t> </a:t>
            </a:r>
            <a:r>
              <a:rPr lang="ru-RU" dirty="0" err="1"/>
              <a:t>жауырын,жамбас,қабырғаға</a:t>
            </a:r>
            <a:r>
              <a:rPr lang="ru-RU" dirty="0"/>
              <a:t> </a:t>
            </a:r>
            <a:r>
              <a:rPr lang="ru-RU" dirty="0" err="1"/>
              <a:t>төс</a:t>
            </a:r>
            <a:r>
              <a:rPr lang="ru-RU" dirty="0"/>
              <a:t> </a:t>
            </a:r>
            <a:r>
              <a:rPr lang="ru-RU" dirty="0" err="1"/>
              <a:t>сүйектерінің</a:t>
            </a:r>
            <a:r>
              <a:rPr lang="ru-RU" dirty="0"/>
              <a:t> кемігі,4-айлық </a:t>
            </a:r>
            <a:r>
              <a:rPr lang="ru-RU" dirty="0" err="1"/>
              <a:t>нәрестеде</a:t>
            </a:r>
            <a:r>
              <a:rPr lang="ru-RU" dirty="0"/>
              <a:t> </a:t>
            </a:r>
            <a:r>
              <a:rPr lang="ru-RU" dirty="0" err="1"/>
              <a:t>түтікше</a:t>
            </a:r>
            <a:r>
              <a:rPr lang="ru-RU" dirty="0"/>
              <a:t>  </a:t>
            </a:r>
            <a:r>
              <a:rPr lang="ru-RU" dirty="0" err="1"/>
              <a:t>сүйектерінің</a:t>
            </a:r>
            <a:r>
              <a:rPr lang="ru-RU" dirty="0"/>
              <a:t> </a:t>
            </a:r>
            <a:r>
              <a:rPr lang="ru-RU" dirty="0" err="1"/>
              <a:t>кемігі</a:t>
            </a:r>
            <a:r>
              <a:rPr lang="ru-RU" dirty="0"/>
              <a:t> </a:t>
            </a:r>
            <a:r>
              <a:rPr lang="ru-RU" dirty="0" err="1"/>
              <a:t>дами</a:t>
            </a:r>
            <a:r>
              <a:rPr lang="ru-RU" dirty="0"/>
              <a:t> </a:t>
            </a:r>
            <a:r>
              <a:rPr lang="ru-RU" dirty="0" err="1"/>
              <a:t>бастайды.Ұрықтың</a:t>
            </a:r>
            <a:r>
              <a:rPr lang="ru-RU" dirty="0"/>
              <a:t> 11-аптасында </a:t>
            </a:r>
            <a:r>
              <a:rPr lang="ru-RU" dirty="0" err="1"/>
              <a:t>остеобластық</a:t>
            </a:r>
            <a:r>
              <a:rPr lang="ru-RU" dirty="0"/>
              <a:t> </a:t>
            </a:r>
            <a:r>
              <a:rPr lang="ru-RU" dirty="0" err="1"/>
              <a:t>сүйек</a:t>
            </a:r>
            <a:r>
              <a:rPr lang="ru-RU" dirty="0"/>
              <a:t>  </a:t>
            </a:r>
            <a:r>
              <a:rPr lang="ru-RU" dirty="0" err="1"/>
              <a:t>кемігі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 </a:t>
            </a:r>
            <a:r>
              <a:rPr lang="ru-RU" dirty="0" err="1"/>
              <a:t>болып,остеогенді</a:t>
            </a:r>
            <a:r>
              <a:rPr lang="ru-RU" dirty="0"/>
              <a:t> </a:t>
            </a:r>
            <a:r>
              <a:rPr lang="ru-RU" dirty="0" err="1"/>
              <a:t>қызмет</a:t>
            </a:r>
            <a:r>
              <a:rPr lang="ru-RU" dirty="0"/>
              <a:t> </a:t>
            </a:r>
            <a:r>
              <a:rPr lang="ru-RU" dirty="0" err="1"/>
              <a:t>атқарады.Бұл</a:t>
            </a:r>
            <a:r>
              <a:rPr lang="ru-RU" dirty="0"/>
              <a:t> </a:t>
            </a:r>
            <a:r>
              <a:rPr lang="ru-RU" dirty="0" err="1"/>
              <a:t>кезеңде</a:t>
            </a:r>
            <a:r>
              <a:rPr lang="ru-RU" dirty="0"/>
              <a:t> </a:t>
            </a:r>
            <a:r>
              <a:rPr lang="ru-RU" dirty="0" err="1"/>
              <a:t>пайда</a:t>
            </a:r>
            <a:r>
              <a:rPr lang="ru-RU" dirty="0"/>
              <a:t> </a:t>
            </a:r>
            <a:r>
              <a:rPr lang="ru-RU" dirty="0" err="1"/>
              <a:t>болған</a:t>
            </a:r>
            <a:r>
              <a:rPr lang="ru-RU" dirty="0"/>
              <a:t> </a:t>
            </a:r>
            <a:r>
              <a:rPr lang="ru-RU" dirty="0" err="1"/>
              <a:t>сүйек</a:t>
            </a:r>
            <a:r>
              <a:rPr lang="ru-RU" dirty="0"/>
              <a:t> </a:t>
            </a:r>
            <a:r>
              <a:rPr lang="ru-RU" dirty="0" err="1"/>
              <a:t>кемігінде</a:t>
            </a:r>
            <a:r>
              <a:rPr lang="ru-RU" dirty="0"/>
              <a:t> </a:t>
            </a:r>
            <a:r>
              <a:rPr lang="ru-RU" dirty="0" err="1"/>
              <a:t>алғашқы</a:t>
            </a:r>
            <a:r>
              <a:rPr lang="ru-RU" dirty="0"/>
              <a:t> </a:t>
            </a:r>
            <a:r>
              <a:rPr lang="ru-RU" dirty="0" err="1"/>
              <a:t>қанның</a:t>
            </a:r>
            <a:r>
              <a:rPr lang="ru-RU" dirty="0"/>
              <a:t> </a:t>
            </a:r>
            <a:r>
              <a:rPr lang="ru-RU" dirty="0" err="1"/>
              <a:t>бағаналы</a:t>
            </a:r>
            <a:r>
              <a:rPr lang="ru-RU" dirty="0"/>
              <a:t> </a:t>
            </a:r>
            <a:r>
              <a:rPr lang="ru-RU" dirty="0" err="1"/>
              <a:t>жасушалар</a:t>
            </a:r>
            <a:r>
              <a:rPr lang="ru-RU" dirty="0"/>
              <a:t> </a:t>
            </a:r>
            <a:r>
              <a:rPr lang="ru-RU" dirty="0" err="1"/>
              <a:t>жиынтығы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  </a:t>
            </a:r>
            <a:r>
              <a:rPr lang="ru-RU" dirty="0" err="1"/>
              <a:t>болады.Ұрықтың</a:t>
            </a:r>
            <a:r>
              <a:rPr lang="ru-RU" dirty="0"/>
              <a:t> 13-14аптасында </a:t>
            </a:r>
            <a:r>
              <a:rPr lang="ru-RU" dirty="0" err="1"/>
              <a:t>алғашқы</a:t>
            </a:r>
            <a:r>
              <a:rPr lang="ru-RU" dirty="0"/>
              <a:t>  </a:t>
            </a:r>
            <a:r>
              <a:rPr lang="ru-RU" dirty="0" err="1"/>
              <a:t>қан</a:t>
            </a:r>
            <a:r>
              <a:rPr lang="ru-RU" dirty="0"/>
              <a:t> </a:t>
            </a:r>
            <a:r>
              <a:rPr lang="ru-RU" dirty="0" err="1"/>
              <a:t>тамырлар</a:t>
            </a:r>
            <a:r>
              <a:rPr lang="ru-RU" dirty="0"/>
              <a:t> </a:t>
            </a:r>
            <a:r>
              <a:rPr lang="ru-RU" dirty="0" err="1"/>
              <a:t>айналасында</a:t>
            </a:r>
            <a:r>
              <a:rPr lang="ru-RU" dirty="0"/>
              <a:t> </a:t>
            </a:r>
            <a:r>
              <a:rPr lang="ru-RU" dirty="0" err="1"/>
              <a:t>гемопоетикалық,ал</a:t>
            </a:r>
            <a:r>
              <a:rPr lang="ru-RU" dirty="0"/>
              <a:t> 20-28аптасындағы </a:t>
            </a:r>
            <a:r>
              <a:rPr lang="ru-RU" dirty="0" err="1"/>
              <a:t>адам</a:t>
            </a:r>
            <a:r>
              <a:rPr lang="ru-RU" dirty="0"/>
              <a:t> </a:t>
            </a:r>
            <a:r>
              <a:rPr lang="ru-RU" dirty="0" err="1"/>
              <a:t>ұрығының</a:t>
            </a:r>
            <a:r>
              <a:rPr lang="ru-RU" dirty="0"/>
              <a:t> </a:t>
            </a:r>
            <a:r>
              <a:rPr lang="ru-RU" dirty="0" err="1"/>
              <a:t>түтікше</a:t>
            </a:r>
            <a:r>
              <a:rPr lang="ru-RU" dirty="0"/>
              <a:t>  </a:t>
            </a:r>
            <a:r>
              <a:rPr lang="ru-RU" dirty="0" err="1"/>
              <a:t>сүйектерінің</a:t>
            </a:r>
            <a:r>
              <a:rPr lang="ru-RU" dirty="0"/>
              <a:t> </a:t>
            </a:r>
            <a:r>
              <a:rPr lang="ru-RU" dirty="0" err="1"/>
              <a:t>қуысында</a:t>
            </a:r>
            <a:r>
              <a:rPr lang="ru-RU" dirty="0"/>
              <a:t> </a:t>
            </a:r>
            <a:r>
              <a:rPr lang="ru-RU" dirty="0" err="1"/>
              <a:t>остеокластар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  </a:t>
            </a:r>
            <a:r>
              <a:rPr lang="ru-RU" dirty="0" err="1"/>
              <a:t>болып,сүйек</a:t>
            </a:r>
            <a:r>
              <a:rPr lang="ru-RU" dirty="0"/>
              <a:t> </a:t>
            </a:r>
            <a:r>
              <a:rPr lang="ru-RU" dirty="0" err="1"/>
              <a:t>перделерін</a:t>
            </a:r>
            <a:r>
              <a:rPr lang="ru-RU" dirty="0"/>
              <a:t> </a:t>
            </a:r>
            <a:r>
              <a:rPr lang="ru-RU" dirty="0" err="1"/>
              <a:t>реобрциялау</a:t>
            </a:r>
            <a:r>
              <a:rPr lang="ru-RU" dirty="0"/>
              <a:t>  </a:t>
            </a:r>
            <a:r>
              <a:rPr lang="ru-RU" dirty="0" err="1"/>
              <a:t>нәтижесінде</a:t>
            </a:r>
            <a:r>
              <a:rPr lang="ru-RU" dirty="0"/>
              <a:t> </a:t>
            </a:r>
            <a:r>
              <a:rPr lang="ru-RU" dirty="0" err="1"/>
              <a:t>сүйек</a:t>
            </a:r>
            <a:r>
              <a:rPr lang="ru-RU" dirty="0"/>
              <a:t> </a:t>
            </a:r>
            <a:r>
              <a:rPr lang="ru-RU" dirty="0" err="1"/>
              <a:t>кемігінің</a:t>
            </a:r>
            <a:r>
              <a:rPr lang="ru-RU" dirty="0"/>
              <a:t>  </a:t>
            </a:r>
            <a:r>
              <a:rPr lang="ru-RU" dirty="0" err="1"/>
              <a:t>эпифизге</a:t>
            </a:r>
            <a:r>
              <a:rPr lang="ru-RU" dirty="0"/>
              <a:t> </a:t>
            </a:r>
            <a:r>
              <a:rPr lang="ru-RU" dirty="0" err="1"/>
              <a:t>қарай</a:t>
            </a:r>
            <a:r>
              <a:rPr lang="ru-RU" dirty="0"/>
              <a:t> </a:t>
            </a:r>
            <a:r>
              <a:rPr lang="ru-RU" dirty="0" err="1"/>
              <a:t>өсуі</a:t>
            </a:r>
            <a:r>
              <a:rPr lang="ru-RU" dirty="0"/>
              <a:t> де </a:t>
            </a:r>
            <a:r>
              <a:rPr lang="ru-RU" dirty="0" err="1"/>
              <a:t>байқалады.Осыдан</a:t>
            </a:r>
            <a:r>
              <a:rPr lang="ru-RU" dirty="0"/>
              <a:t> </a:t>
            </a:r>
            <a:r>
              <a:rPr lang="ru-RU" dirty="0" err="1"/>
              <a:t>бастап</a:t>
            </a:r>
            <a:r>
              <a:rPr lang="ru-RU" dirty="0"/>
              <a:t> </a:t>
            </a:r>
            <a:r>
              <a:rPr lang="ru-RU" dirty="0" err="1"/>
              <a:t>сүйек</a:t>
            </a:r>
            <a:r>
              <a:rPr lang="ru-RU" dirty="0"/>
              <a:t> </a:t>
            </a:r>
            <a:r>
              <a:rPr lang="ru-RU" dirty="0" err="1"/>
              <a:t>кемігі</a:t>
            </a:r>
            <a:r>
              <a:rPr lang="ru-RU" dirty="0"/>
              <a:t> </a:t>
            </a:r>
            <a:r>
              <a:rPr lang="ru-RU" dirty="0" err="1"/>
              <a:t>қан</a:t>
            </a:r>
            <a:r>
              <a:rPr lang="ru-RU" dirty="0"/>
              <a:t> </a:t>
            </a:r>
            <a:r>
              <a:rPr lang="ru-RU" dirty="0" err="1"/>
              <a:t>жасайтын</a:t>
            </a:r>
            <a:r>
              <a:rPr lang="ru-RU" dirty="0"/>
              <a:t> </a:t>
            </a:r>
            <a:r>
              <a:rPr lang="ru-RU" dirty="0" err="1"/>
              <a:t>мүше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 </a:t>
            </a:r>
            <a:r>
              <a:rPr lang="ru-RU" dirty="0" err="1"/>
              <a:t>саналады</a:t>
            </a:r>
            <a:r>
              <a:rPr lang="ru-RU" dirty="0"/>
              <a:t>. </a:t>
            </a:r>
            <a:r>
              <a:rPr lang="ru-RU" dirty="0" err="1"/>
              <a:t>Сүйек</a:t>
            </a:r>
            <a:r>
              <a:rPr lang="ru-RU" dirty="0"/>
              <a:t> </a:t>
            </a:r>
            <a:r>
              <a:rPr lang="ru-RU" dirty="0" err="1"/>
              <a:t>кемігінде</a:t>
            </a:r>
            <a:r>
              <a:rPr lang="ru-RU" dirty="0"/>
              <a:t> 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алдымен</a:t>
            </a:r>
            <a:r>
              <a:rPr lang="ru-RU" dirty="0"/>
              <a:t> </a:t>
            </a:r>
            <a:r>
              <a:rPr lang="ru-RU" dirty="0" err="1"/>
              <a:t>эритроидты</a:t>
            </a:r>
            <a:r>
              <a:rPr lang="ru-RU" dirty="0"/>
              <a:t> </a:t>
            </a:r>
            <a:r>
              <a:rPr lang="ru-RU" dirty="0" err="1"/>
              <a:t>топты</a:t>
            </a:r>
            <a:r>
              <a:rPr lang="ru-RU" dirty="0"/>
              <a:t> </a:t>
            </a:r>
            <a:r>
              <a:rPr lang="ru-RU" dirty="0" err="1"/>
              <a:t>түзетін</a:t>
            </a:r>
            <a:r>
              <a:rPr lang="ru-RU" dirty="0"/>
              <a:t>  </a:t>
            </a:r>
            <a:r>
              <a:rPr lang="ru-RU" dirty="0" err="1"/>
              <a:t>аралшықтар</a:t>
            </a:r>
            <a:r>
              <a:rPr lang="ru-RU" dirty="0"/>
              <a:t> </a:t>
            </a:r>
            <a:r>
              <a:rPr lang="ru-RU" dirty="0" err="1"/>
              <a:t>біліне</a:t>
            </a:r>
            <a:r>
              <a:rPr lang="ru-RU" dirty="0"/>
              <a:t> </a:t>
            </a:r>
            <a:r>
              <a:rPr lang="ru-RU" dirty="0" err="1"/>
              <a:t>бастайды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095885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3248" y="2060849"/>
            <a:ext cx="7745505" cy="3877815"/>
          </a:xfrm>
        </p:spPr>
        <p:txBody>
          <a:bodyPr>
            <a:normAutofit/>
          </a:bodyPr>
          <a:lstStyle/>
          <a:p>
            <a:r>
              <a:rPr lang="ru-RU" sz="2400" dirty="0" err="1"/>
              <a:t>Осыларға</a:t>
            </a:r>
            <a:r>
              <a:rPr lang="ru-RU" sz="2400" dirty="0"/>
              <a:t> </a:t>
            </a:r>
            <a:r>
              <a:rPr lang="ru-RU" sz="2400" dirty="0" err="1"/>
              <a:t>микроқоршау</a:t>
            </a:r>
            <a:r>
              <a:rPr lang="ru-RU" sz="2400" dirty="0"/>
              <a:t> </a:t>
            </a:r>
            <a:r>
              <a:rPr lang="ru-RU" sz="2400" dirty="0" err="1"/>
              <a:t>болып</a:t>
            </a:r>
            <a:r>
              <a:rPr lang="ru-RU" sz="2400" dirty="0"/>
              <a:t> </a:t>
            </a:r>
            <a:r>
              <a:rPr lang="ru-RU" sz="2400" dirty="0" err="1"/>
              <a:t>табылатын</a:t>
            </a:r>
            <a:r>
              <a:rPr lang="ru-RU" sz="2400" dirty="0"/>
              <a:t> – </a:t>
            </a:r>
            <a:r>
              <a:rPr lang="ru-RU" sz="2400" dirty="0" err="1"/>
              <a:t>сүйек</a:t>
            </a:r>
            <a:r>
              <a:rPr lang="ru-RU" sz="2400" dirty="0"/>
              <a:t> </a:t>
            </a:r>
            <a:r>
              <a:rPr lang="ru-RU" sz="2400" dirty="0" err="1"/>
              <a:t>кемігінің</a:t>
            </a:r>
            <a:r>
              <a:rPr lang="ru-RU" sz="2400" dirty="0"/>
              <a:t> </a:t>
            </a:r>
            <a:r>
              <a:rPr lang="ru-RU" sz="2400" dirty="0" err="1"/>
              <a:t>негізін</a:t>
            </a:r>
            <a:r>
              <a:rPr lang="ru-RU" sz="2400" dirty="0"/>
              <a:t> </a:t>
            </a:r>
            <a:r>
              <a:rPr lang="ru-RU" sz="2400" dirty="0" err="1"/>
              <a:t>түзетін</a:t>
            </a:r>
            <a:r>
              <a:rPr lang="ru-RU" sz="2400" dirty="0"/>
              <a:t> </a:t>
            </a:r>
            <a:r>
              <a:rPr lang="ru-RU" sz="2400" dirty="0" err="1"/>
              <a:t>ретикулинді</a:t>
            </a:r>
            <a:r>
              <a:rPr lang="ru-RU" sz="2400" dirty="0"/>
              <a:t> </a:t>
            </a:r>
            <a:r>
              <a:rPr lang="ru-RU" sz="2400" dirty="0" err="1"/>
              <a:t>дәнекер</a:t>
            </a:r>
            <a:r>
              <a:rPr lang="ru-RU" sz="2400" dirty="0"/>
              <a:t> </a:t>
            </a:r>
            <a:r>
              <a:rPr lang="ru-RU" sz="2400" dirty="0" err="1"/>
              <a:t>тіні</a:t>
            </a:r>
            <a:r>
              <a:rPr lang="ru-RU" sz="2400" dirty="0"/>
              <a:t>. </a:t>
            </a:r>
            <a:r>
              <a:rPr lang="ru-RU" sz="2400" dirty="0" err="1"/>
              <a:t>Соңғы</a:t>
            </a:r>
            <a:r>
              <a:rPr lang="ru-RU" sz="2400" dirty="0"/>
              <a:t> </a:t>
            </a:r>
            <a:r>
              <a:rPr lang="ru-RU" sz="2400" dirty="0" err="1"/>
              <a:t>кезде</a:t>
            </a:r>
            <a:r>
              <a:rPr lang="ru-RU" sz="2400" dirty="0"/>
              <a:t> </a:t>
            </a:r>
            <a:r>
              <a:rPr lang="ru-RU" sz="2400" dirty="0" err="1"/>
              <a:t>бұл</a:t>
            </a:r>
            <a:r>
              <a:rPr lang="ru-RU" sz="2400" dirty="0"/>
              <a:t> микро </a:t>
            </a:r>
            <a:r>
              <a:rPr lang="ru-RU" sz="2400" dirty="0" err="1"/>
              <a:t>қоршау</a:t>
            </a:r>
            <a:r>
              <a:rPr lang="ru-RU" sz="2400" dirty="0"/>
              <a:t> </a:t>
            </a:r>
            <a:r>
              <a:rPr lang="ru-RU" sz="2400" dirty="0" err="1"/>
              <a:t>құрамына</a:t>
            </a:r>
            <a:r>
              <a:rPr lang="ru-RU" sz="2400" dirty="0"/>
              <a:t> </a:t>
            </a:r>
            <a:r>
              <a:rPr lang="ru-RU" sz="2400" dirty="0" err="1"/>
              <a:t>остеогенді</a:t>
            </a:r>
            <a:r>
              <a:rPr lang="ru-RU" sz="2400" dirty="0"/>
              <a:t> </a:t>
            </a:r>
            <a:r>
              <a:rPr lang="ru-RU" sz="2400" dirty="0" err="1"/>
              <a:t>жасушалармен</a:t>
            </a:r>
            <a:r>
              <a:rPr lang="ru-RU" sz="2400" dirty="0"/>
              <a:t> </a:t>
            </a:r>
            <a:r>
              <a:rPr lang="ru-RU" sz="2400" dirty="0" err="1"/>
              <a:t>қоса</a:t>
            </a:r>
            <a:r>
              <a:rPr lang="ru-RU" sz="2400" dirty="0"/>
              <a:t> май (</a:t>
            </a:r>
            <a:r>
              <a:rPr lang="ru-RU" sz="2400" dirty="0" err="1"/>
              <a:t>адипоциттерді</a:t>
            </a:r>
            <a:r>
              <a:rPr lang="ru-RU" sz="2400" dirty="0"/>
              <a:t>), </a:t>
            </a:r>
            <a:r>
              <a:rPr lang="ru-RU" sz="2400" dirty="0" err="1"/>
              <a:t>адвентициальді</a:t>
            </a:r>
            <a:r>
              <a:rPr lang="ru-RU" sz="2400" dirty="0"/>
              <a:t>, эндотелий </a:t>
            </a:r>
            <a:r>
              <a:rPr lang="ru-RU" sz="2400" dirty="0" err="1"/>
              <a:t>жасушалары</a:t>
            </a:r>
            <a:r>
              <a:rPr lang="ru-RU" sz="2400" dirty="0"/>
              <a:t> мен </a:t>
            </a:r>
            <a:r>
              <a:rPr lang="ru-RU" sz="2400" dirty="0" err="1"/>
              <a:t>макрофагтарды</a:t>
            </a:r>
            <a:r>
              <a:rPr lang="ru-RU" sz="2400" dirty="0"/>
              <a:t> да </a:t>
            </a:r>
            <a:r>
              <a:rPr lang="ru-RU" sz="2400" dirty="0" err="1"/>
              <a:t>жатқызып</a:t>
            </a:r>
            <a:r>
              <a:rPr lang="ru-RU" sz="2400" dirty="0"/>
              <a:t> </a:t>
            </a:r>
            <a:r>
              <a:rPr lang="ru-RU" sz="2400" dirty="0" err="1"/>
              <a:t>жүр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77124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2099990"/>
            <a:ext cx="8229600" cy="4137323"/>
          </a:xfrm>
        </p:spPr>
        <p:txBody>
          <a:bodyPr>
            <a:normAutofit/>
          </a:bodyPr>
          <a:lstStyle/>
          <a:p>
            <a:r>
              <a:rPr lang="ru-RU" dirty="0" err="1"/>
              <a:t>Осыларға</a:t>
            </a:r>
            <a:r>
              <a:rPr lang="ru-RU" dirty="0"/>
              <a:t> </a:t>
            </a:r>
            <a:r>
              <a:rPr lang="ru-RU" dirty="0" err="1"/>
              <a:t>микроқоршау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табылатын</a:t>
            </a:r>
            <a:r>
              <a:rPr lang="ru-RU" dirty="0"/>
              <a:t> – </a:t>
            </a:r>
            <a:r>
              <a:rPr lang="ru-RU" dirty="0" err="1"/>
              <a:t>сүйек</a:t>
            </a:r>
            <a:r>
              <a:rPr lang="ru-RU" dirty="0"/>
              <a:t> </a:t>
            </a:r>
            <a:r>
              <a:rPr lang="ru-RU" dirty="0" err="1"/>
              <a:t>кемігінің</a:t>
            </a:r>
            <a:r>
              <a:rPr lang="ru-RU" dirty="0"/>
              <a:t> </a:t>
            </a:r>
            <a:r>
              <a:rPr lang="ru-RU" dirty="0" err="1"/>
              <a:t>негізін</a:t>
            </a:r>
            <a:r>
              <a:rPr lang="ru-RU" dirty="0"/>
              <a:t> </a:t>
            </a:r>
            <a:r>
              <a:rPr lang="ru-RU" dirty="0" err="1"/>
              <a:t>түзетін</a:t>
            </a:r>
            <a:r>
              <a:rPr lang="ru-RU" dirty="0"/>
              <a:t> </a:t>
            </a:r>
            <a:r>
              <a:rPr lang="ru-RU" dirty="0" err="1"/>
              <a:t>ретикулинді</a:t>
            </a:r>
            <a:r>
              <a:rPr lang="ru-RU" dirty="0"/>
              <a:t> </a:t>
            </a:r>
            <a:r>
              <a:rPr lang="ru-RU" dirty="0" err="1"/>
              <a:t>дәнекер</a:t>
            </a:r>
            <a:r>
              <a:rPr lang="ru-RU" dirty="0"/>
              <a:t> </a:t>
            </a:r>
            <a:r>
              <a:rPr lang="ru-RU" dirty="0" err="1"/>
              <a:t>тіні</a:t>
            </a:r>
            <a:r>
              <a:rPr lang="ru-RU" dirty="0"/>
              <a:t>. </a:t>
            </a:r>
            <a:r>
              <a:rPr lang="ru-RU" dirty="0" err="1"/>
              <a:t>Соңғы</a:t>
            </a:r>
            <a:r>
              <a:rPr lang="ru-RU" dirty="0"/>
              <a:t> </a:t>
            </a:r>
            <a:r>
              <a:rPr lang="ru-RU" dirty="0" err="1"/>
              <a:t>кезде</a:t>
            </a:r>
            <a:r>
              <a:rPr lang="ru-RU" dirty="0"/>
              <a:t> </a:t>
            </a:r>
            <a:r>
              <a:rPr lang="ru-RU" dirty="0" err="1"/>
              <a:t>бұл</a:t>
            </a:r>
            <a:r>
              <a:rPr lang="ru-RU" dirty="0"/>
              <a:t> микро </a:t>
            </a:r>
            <a:r>
              <a:rPr lang="ru-RU" dirty="0" err="1"/>
              <a:t>қоршау</a:t>
            </a:r>
            <a:r>
              <a:rPr lang="ru-RU" dirty="0"/>
              <a:t> </a:t>
            </a:r>
            <a:r>
              <a:rPr lang="ru-RU" dirty="0" err="1" smtClean="0"/>
              <a:t>құрамына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остеогенді</a:t>
            </a:r>
            <a:r>
              <a:rPr lang="ru-RU" dirty="0" smtClean="0"/>
              <a:t> </a:t>
            </a:r>
            <a:r>
              <a:rPr lang="ru-RU" dirty="0" err="1" smtClean="0"/>
              <a:t>жасушалар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/>
              <a:t>қоса</a:t>
            </a:r>
            <a:r>
              <a:rPr lang="ru-RU" dirty="0"/>
              <a:t> май (</a:t>
            </a:r>
            <a:r>
              <a:rPr lang="ru-RU" dirty="0" err="1"/>
              <a:t>адипоциттерді</a:t>
            </a:r>
            <a:r>
              <a:rPr lang="ru-RU" dirty="0" smtClean="0"/>
              <a:t>)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адвентициальді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эндотелий </a:t>
            </a:r>
            <a:r>
              <a:rPr lang="ru-RU" dirty="0" err="1"/>
              <a:t>жасушалары</a:t>
            </a:r>
            <a:r>
              <a:rPr lang="ru-RU" dirty="0"/>
              <a:t> </a:t>
            </a:r>
          </a:p>
          <a:p>
            <a:r>
              <a:rPr lang="ru-RU" dirty="0" err="1" smtClean="0"/>
              <a:t>макрофагтарды</a:t>
            </a:r>
            <a:r>
              <a:rPr lang="ru-RU" dirty="0" smtClean="0"/>
              <a:t> </a:t>
            </a:r>
            <a:r>
              <a:rPr lang="ru-RU" dirty="0"/>
              <a:t>да </a:t>
            </a:r>
            <a:r>
              <a:rPr lang="ru-RU" dirty="0" err="1"/>
              <a:t>жатқызып</a:t>
            </a:r>
            <a:r>
              <a:rPr lang="ru-RU" dirty="0"/>
              <a:t> </a:t>
            </a:r>
            <a:r>
              <a:rPr lang="ru-RU" dirty="0" err="1"/>
              <a:t>жүр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60891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3248" y="2132857"/>
            <a:ext cx="7745505" cy="3993306"/>
          </a:xfrm>
        </p:spPr>
        <p:txBody>
          <a:bodyPr>
            <a:normAutofit/>
          </a:bodyPr>
          <a:lstStyle/>
          <a:p>
            <a:r>
              <a:rPr lang="ru-RU" dirty="0" err="1"/>
              <a:t>Ретикулярлы</a:t>
            </a:r>
            <a:r>
              <a:rPr lang="ru-RU" dirty="0"/>
              <a:t> </a:t>
            </a:r>
            <a:r>
              <a:rPr lang="ru-RU" dirty="0" err="1"/>
              <a:t>жасушалары</a:t>
            </a:r>
            <a:r>
              <a:rPr lang="ru-RU" dirty="0"/>
              <a:t> – </a:t>
            </a:r>
            <a:r>
              <a:rPr lang="ru-RU" dirty="0" err="1"/>
              <a:t>механикалық</a:t>
            </a:r>
            <a:r>
              <a:rPr lang="ru-RU" dirty="0"/>
              <a:t>, </a:t>
            </a:r>
            <a:r>
              <a:rPr lang="ru-RU" dirty="0" err="1"/>
              <a:t>секреторлы</a:t>
            </a:r>
            <a:r>
              <a:rPr lang="ru-RU" dirty="0"/>
              <a:t> </a:t>
            </a:r>
            <a:r>
              <a:rPr lang="ru-RU" dirty="0" err="1"/>
              <a:t>қызмет</a:t>
            </a:r>
            <a:r>
              <a:rPr lang="ru-RU" dirty="0"/>
              <a:t> </a:t>
            </a:r>
            <a:r>
              <a:rPr lang="ru-RU" dirty="0" err="1"/>
              <a:t>атқаратын</a:t>
            </a:r>
            <a:r>
              <a:rPr lang="ru-RU" dirty="0"/>
              <a:t> </a:t>
            </a:r>
            <a:r>
              <a:rPr lang="ru-RU" dirty="0" err="1"/>
              <a:t>өсінділері</a:t>
            </a:r>
            <a:r>
              <a:rPr lang="ru-RU" dirty="0"/>
              <a:t> бар, </a:t>
            </a:r>
            <a:r>
              <a:rPr lang="ru-RU" dirty="0" err="1"/>
              <a:t>негізгі</a:t>
            </a:r>
            <a:r>
              <a:rPr lang="ru-RU" dirty="0"/>
              <a:t>  </a:t>
            </a:r>
            <a:r>
              <a:rPr lang="ru-RU" dirty="0" err="1"/>
              <a:t>затты</a:t>
            </a:r>
            <a:r>
              <a:rPr lang="ru-RU" dirty="0"/>
              <a:t> </a:t>
            </a:r>
            <a:r>
              <a:rPr lang="ru-RU" dirty="0" err="1"/>
              <a:t>синтездейтін</a:t>
            </a:r>
            <a:r>
              <a:rPr lang="ru-RU" dirty="0"/>
              <a:t> (</a:t>
            </a:r>
            <a:r>
              <a:rPr lang="ru-RU" dirty="0" err="1"/>
              <a:t>проколлоген</a:t>
            </a:r>
            <a:r>
              <a:rPr lang="ru-RU" dirty="0"/>
              <a:t>, </a:t>
            </a:r>
            <a:r>
              <a:rPr lang="ru-RU" dirty="0" err="1"/>
              <a:t>глюкозаминогликандарды</a:t>
            </a:r>
            <a:r>
              <a:rPr lang="ru-RU" dirty="0"/>
              <a:t>, </a:t>
            </a:r>
            <a:r>
              <a:rPr lang="ru-RU" dirty="0" err="1"/>
              <a:t>белоктарды</a:t>
            </a:r>
            <a:r>
              <a:rPr lang="ru-RU" dirty="0"/>
              <a:t>) </a:t>
            </a:r>
            <a:r>
              <a:rPr lang="ru-RU" dirty="0" err="1"/>
              <a:t>қан</a:t>
            </a:r>
            <a:r>
              <a:rPr lang="ru-RU" dirty="0"/>
              <a:t> </a:t>
            </a:r>
            <a:r>
              <a:rPr lang="ru-RU" dirty="0" err="1"/>
              <a:t>жасушаларына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  </a:t>
            </a:r>
            <a:r>
              <a:rPr lang="ru-RU" dirty="0" err="1"/>
              <a:t>қоршау</a:t>
            </a:r>
            <a:r>
              <a:rPr lang="ru-RU" dirty="0"/>
              <a:t> бола </a:t>
            </a:r>
            <a:r>
              <a:rPr lang="ru-RU" dirty="0" err="1"/>
              <a:t>отырып</a:t>
            </a:r>
            <a:r>
              <a:rPr lang="ru-RU" dirty="0"/>
              <a:t>, </a:t>
            </a:r>
            <a:r>
              <a:rPr lang="ru-RU" dirty="0" err="1"/>
              <a:t>гемопоэтикалық</a:t>
            </a:r>
            <a:r>
              <a:rPr lang="ru-RU" dirty="0"/>
              <a:t> </a:t>
            </a:r>
            <a:r>
              <a:rPr lang="ru-RU" dirty="0" err="1"/>
              <a:t>жасушаларына</a:t>
            </a:r>
            <a:r>
              <a:rPr lang="ru-RU" dirty="0"/>
              <a:t> </a:t>
            </a:r>
            <a:r>
              <a:rPr lang="ru-RU" dirty="0" err="1"/>
              <a:t>өсу</a:t>
            </a:r>
            <a:r>
              <a:rPr lang="ru-RU" dirty="0"/>
              <a:t> </a:t>
            </a:r>
            <a:r>
              <a:rPr lang="ru-RU" dirty="0" err="1"/>
              <a:t>факторын</a:t>
            </a:r>
            <a:r>
              <a:rPr lang="ru-RU" dirty="0"/>
              <a:t> (</a:t>
            </a:r>
            <a:r>
              <a:rPr lang="ru-RU" dirty="0" err="1"/>
              <a:t>бөлетін</a:t>
            </a:r>
            <a:r>
              <a:rPr lang="ru-RU" dirty="0"/>
              <a:t> </a:t>
            </a:r>
            <a:r>
              <a:rPr lang="ru-RU" dirty="0" err="1"/>
              <a:t>жасушалар</a:t>
            </a:r>
            <a:r>
              <a:rPr lang="ru-RU" dirty="0"/>
              <a:t>) </a:t>
            </a:r>
            <a:r>
              <a:rPr lang="ru-RU" dirty="0" err="1"/>
              <a:t>бөледі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93630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0"/>
            <a:ext cx="9252520" cy="68580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fontAlgn="t">
              <a:buNone/>
            </a:pPr>
            <a:r>
              <a:rPr lang="ru-RU" sz="2400" dirty="0">
                <a:solidFill>
                  <a:schemeClr val="bg1"/>
                </a:solidFill>
              </a:rPr>
              <a:t>   </a:t>
            </a:r>
            <a:endParaRPr lang="ru-RU" sz="2400" dirty="0">
              <a:solidFill>
                <a:schemeClr val="bg1"/>
              </a:solidFill>
            </a:endParaRPr>
          </a:p>
          <a:p>
            <a:pPr fontAlgn="t"/>
            <a:r>
              <a:rPr lang="ru-RU" sz="2400" dirty="0" err="1">
                <a:solidFill>
                  <a:schemeClr val="bg1"/>
                </a:solidFill>
              </a:rPr>
              <a:t>Остеогендік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жасушалары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осетобласттар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dirty="0" err="1">
                <a:solidFill>
                  <a:schemeClr val="bg1"/>
                </a:solidFill>
              </a:rPr>
              <a:t>сүйек</a:t>
            </a:r>
            <a:r>
              <a:rPr lang="ru-RU" sz="2400" dirty="0">
                <a:solidFill>
                  <a:schemeClr val="bg1"/>
                </a:solidFill>
              </a:rPr>
              <a:t>  </a:t>
            </a:r>
            <a:r>
              <a:rPr lang="ru-RU" sz="2400" dirty="0" err="1">
                <a:solidFill>
                  <a:schemeClr val="bg1"/>
                </a:solidFill>
              </a:rPr>
              <a:t>тінінде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dirty="0" err="1">
                <a:solidFill>
                  <a:schemeClr val="bg1"/>
                </a:solidFill>
              </a:rPr>
              <a:t>тіректік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қызмет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атқарып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сүйек</a:t>
            </a:r>
            <a:r>
              <a:rPr lang="ru-RU" sz="2400" dirty="0">
                <a:solidFill>
                  <a:schemeClr val="bg1"/>
                </a:solidFill>
              </a:rPr>
              <a:t>  </a:t>
            </a:r>
            <a:r>
              <a:rPr lang="ru-RU" sz="2400" dirty="0" err="1">
                <a:solidFill>
                  <a:schemeClr val="bg1"/>
                </a:solidFill>
              </a:rPr>
              <a:t>эндостінің</a:t>
            </a:r>
            <a:r>
              <a:rPr lang="ru-RU" sz="2400" dirty="0">
                <a:solidFill>
                  <a:schemeClr val="bg1"/>
                </a:solidFill>
              </a:rPr>
              <a:t> (</a:t>
            </a:r>
            <a:r>
              <a:rPr lang="ru-RU" sz="2400" dirty="0" err="1">
                <a:solidFill>
                  <a:schemeClr val="bg1"/>
                </a:solidFill>
              </a:rPr>
              <a:t>қабының</a:t>
            </a:r>
            <a:r>
              <a:rPr lang="ru-RU" sz="2400" dirty="0">
                <a:solidFill>
                  <a:schemeClr val="bg1"/>
                </a:solidFill>
              </a:rPr>
              <a:t>) </a:t>
            </a:r>
            <a:r>
              <a:rPr lang="ru-RU" sz="2400" dirty="0" err="1">
                <a:solidFill>
                  <a:schemeClr val="bg1"/>
                </a:solidFill>
              </a:rPr>
              <a:t>негізін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dirty="0" err="1">
                <a:solidFill>
                  <a:schemeClr val="bg1"/>
                </a:solidFill>
              </a:rPr>
              <a:t>түзеді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Бұл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dirty="0" err="1">
                <a:solidFill>
                  <a:schemeClr val="bg1"/>
                </a:solidFill>
              </a:rPr>
              <a:t>жасушалар</a:t>
            </a:r>
            <a:r>
              <a:rPr lang="ru-RU" sz="2400" dirty="0">
                <a:solidFill>
                  <a:schemeClr val="bg1"/>
                </a:solidFill>
              </a:rPr>
              <a:t> да </a:t>
            </a:r>
            <a:r>
              <a:rPr lang="ru-RU" sz="2400" dirty="0" err="1">
                <a:solidFill>
                  <a:schemeClr val="bg1"/>
                </a:solidFill>
              </a:rPr>
              <a:t>өсу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dirty="0" err="1">
                <a:solidFill>
                  <a:schemeClr val="bg1"/>
                </a:solidFill>
              </a:rPr>
              <a:t>факторларын</a:t>
            </a:r>
            <a:r>
              <a:rPr lang="ru-RU" sz="2400" dirty="0">
                <a:solidFill>
                  <a:schemeClr val="bg1"/>
                </a:solidFill>
              </a:rPr>
              <a:t>  </a:t>
            </a:r>
            <a:r>
              <a:rPr lang="ru-RU" sz="2400" dirty="0" err="1">
                <a:solidFill>
                  <a:schemeClr val="bg1"/>
                </a:solidFill>
              </a:rPr>
              <a:t>бөледі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Қан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dirty="0" err="1">
                <a:solidFill>
                  <a:schemeClr val="bg1"/>
                </a:solidFill>
              </a:rPr>
              <a:t>жасушаларының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dirty="0" err="1">
                <a:solidFill>
                  <a:schemeClr val="bg1"/>
                </a:solidFill>
              </a:rPr>
              <a:t>ең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көп</a:t>
            </a:r>
            <a:r>
              <a:rPr lang="ru-RU" sz="2400" dirty="0">
                <a:solidFill>
                  <a:schemeClr val="bg1"/>
                </a:solidFill>
              </a:rPr>
              <a:t>  </a:t>
            </a:r>
            <a:r>
              <a:rPr lang="ru-RU" sz="2400" dirty="0" err="1">
                <a:solidFill>
                  <a:schemeClr val="bg1"/>
                </a:solidFill>
              </a:rPr>
              <a:t>көбейетін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dirty="0" err="1">
                <a:solidFill>
                  <a:schemeClr val="bg1"/>
                </a:solidFill>
              </a:rPr>
              <a:t>жері</a:t>
            </a:r>
            <a:r>
              <a:rPr lang="ru-RU" sz="2400" dirty="0">
                <a:solidFill>
                  <a:schemeClr val="bg1"/>
                </a:solidFill>
              </a:rPr>
              <a:t> осы </a:t>
            </a:r>
            <a:r>
              <a:rPr lang="ru-RU" sz="2400" dirty="0" err="1">
                <a:solidFill>
                  <a:schemeClr val="bg1"/>
                </a:solidFill>
              </a:rPr>
              <a:t>эндост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Эндост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маңында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dirty="0" err="1">
                <a:solidFill>
                  <a:schemeClr val="bg1"/>
                </a:solidFill>
              </a:rPr>
              <a:t>қанның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бағаналы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жасушаларының</a:t>
            </a:r>
            <a:r>
              <a:rPr lang="ru-RU" sz="2400" dirty="0">
                <a:solidFill>
                  <a:schemeClr val="bg1"/>
                </a:solidFill>
              </a:rPr>
              <a:t>  </a:t>
            </a:r>
            <a:r>
              <a:rPr lang="ru-RU" sz="2400" dirty="0" err="1">
                <a:solidFill>
                  <a:schemeClr val="bg1"/>
                </a:solidFill>
              </a:rPr>
              <a:t>мқлшері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dirty="0" err="1">
                <a:solidFill>
                  <a:schemeClr val="bg1"/>
                </a:solidFill>
              </a:rPr>
              <a:t>сүйек</a:t>
            </a:r>
            <a:r>
              <a:rPr lang="ru-RU" sz="2400" dirty="0">
                <a:solidFill>
                  <a:schemeClr val="bg1"/>
                </a:solidFill>
              </a:rPr>
              <a:t>  </a:t>
            </a:r>
            <a:r>
              <a:rPr lang="ru-RU" sz="2400" dirty="0" err="1">
                <a:solidFill>
                  <a:schemeClr val="bg1"/>
                </a:solidFill>
              </a:rPr>
              <a:t>қуысының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ортаңғы</a:t>
            </a:r>
            <a:r>
              <a:rPr lang="ru-RU" sz="2400" dirty="0">
                <a:solidFill>
                  <a:schemeClr val="bg1"/>
                </a:solidFill>
              </a:rPr>
              <a:t>  </a:t>
            </a:r>
            <a:r>
              <a:rPr lang="ru-RU" sz="2400" dirty="0" err="1">
                <a:solidFill>
                  <a:schemeClr val="bg1"/>
                </a:solidFill>
              </a:rPr>
              <a:t>бөлігіне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қарағанда</a:t>
            </a:r>
            <a:r>
              <a:rPr lang="ru-RU" sz="2400" dirty="0">
                <a:solidFill>
                  <a:schemeClr val="bg1"/>
                </a:solidFill>
              </a:rPr>
              <a:t> 3 </a:t>
            </a:r>
            <a:r>
              <a:rPr lang="ru-RU" sz="2400" dirty="0" err="1">
                <a:solidFill>
                  <a:schemeClr val="bg1"/>
                </a:solidFill>
              </a:rPr>
              <a:t>есе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dirty="0" err="1">
                <a:solidFill>
                  <a:schemeClr val="bg1"/>
                </a:solidFill>
              </a:rPr>
              <a:t>көбірек</a:t>
            </a:r>
            <a:r>
              <a:rPr lang="ru-RU" sz="2400" dirty="0">
                <a:solidFill>
                  <a:schemeClr val="bg1"/>
                </a:solidFill>
              </a:rPr>
              <a:t>  </a:t>
            </a:r>
            <a:r>
              <a:rPr lang="ru-RU" sz="2400" dirty="0" err="1">
                <a:solidFill>
                  <a:schemeClr val="bg1"/>
                </a:solidFill>
              </a:rPr>
              <a:t>болып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dirty="0" err="1">
                <a:solidFill>
                  <a:schemeClr val="bg1"/>
                </a:solidFill>
              </a:rPr>
              <a:t>келеді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  <a:p>
            <a:pPr fontAlgn="t"/>
            <a:r>
              <a:rPr lang="ru-RU" sz="2400" dirty="0">
                <a:solidFill>
                  <a:schemeClr val="bg1"/>
                </a:solidFill>
              </a:rPr>
              <a:t>    </a:t>
            </a:r>
            <a:r>
              <a:rPr lang="ru-RU" sz="2400" b="1" dirty="0" err="1">
                <a:solidFill>
                  <a:schemeClr val="bg1"/>
                </a:solidFill>
              </a:rPr>
              <a:t>Адипоциттер</a:t>
            </a:r>
            <a:r>
              <a:rPr lang="ru-RU" sz="2400" dirty="0">
                <a:solidFill>
                  <a:schemeClr val="bg1"/>
                </a:solidFill>
              </a:rPr>
              <a:t> – </a:t>
            </a:r>
            <a:r>
              <a:rPr lang="ru-RU" sz="2400" dirty="0" err="1">
                <a:solidFill>
                  <a:schemeClr val="bg1"/>
                </a:solidFill>
              </a:rPr>
              <a:t>сүйек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кемігінің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құрамында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үнемі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болып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тұратын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жасушалар</a:t>
            </a:r>
            <a:r>
              <a:rPr lang="ru-RU" sz="2400" dirty="0">
                <a:solidFill>
                  <a:schemeClr val="bg1"/>
                </a:solidFill>
              </a:rPr>
              <a:t>.  </a:t>
            </a:r>
            <a:r>
              <a:rPr lang="ru-RU" sz="2400" dirty="0" err="1">
                <a:solidFill>
                  <a:schemeClr val="bg1"/>
                </a:solidFill>
              </a:rPr>
              <a:t>Адвентициальді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жасушалардың</a:t>
            </a:r>
            <a:r>
              <a:rPr lang="ru-RU" sz="2400" dirty="0">
                <a:solidFill>
                  <a:schemeClr val="bg1"/>
                </a:solidFill>
              </a:rPr>
              <a:t> 50%, </a:t>
            </a:r>
            <a:r>
              <a:rPr lang="ru-RU" sz="2400" dirty="0" err="1">
                <a:solidFill>
                  <a:schemeClr val="bg1"/>
                </a:solidFill>
              </a:rPr>
              <a:t>көбінесе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синусоидты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капиллярлардың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сыртын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қоршайды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Гемопоэтиндердің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әсерінен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бұлар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жиырылып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қан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жасушаларының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қан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ағымына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өтуіне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жағдай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туғызады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395828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1544" y="188641"/>
            <a:ext cx="8229600" cy="5577483"/>
          </a:xfrm>
        </p:spPr>
        <p:txBody>
          <a:bodyPr>
            <a:noAutofit/>
          </a:bodyPr>
          <a:lstStyle/>
          <a:p>
            <a:pPr fontAlgn="t"/>
            <a:r>
              <a:rPr lang="ru-RU" sz="2400" b="1" dirty="0" err="1"/>
              <a:t>Эндотелиоциттер</a:t>
            </a:r>
            <a:r>
              <a:rPr lang="ru-RU" sz="2400" dirty="0"/>
              <a:t> – коллаген IV  </a:t>
            </a:r>
            <a:r>
              <a:rPr lang="ru-RU" sz="2400" dirty="0" err="1"/>
              <a:t>түрін</a:t>
            </a:r>
            <a:r>
              <a:rPr lang="ru-RU" sz="2400" dirty="0"/>
              <a:t> </a:t>
            </a:r>
            <a:r>
              <a:rPr lang="ru-RU" sz="2400" dirty="0" err="1"/>
              <a:t>синтездеп</a:t>
            </a:r>
            <a:r>
              <a:rPr lang="ru-RU" sz="2400" dirty="0"/>
              <a:t>, </a:t>
            </a:r>
            <a:r>
              <a:rPr lang="ru-RU" sz="2400" dirty="0" err="1"/>
              <a:t>гемопоэтинді</a:t>
            </a:r>
            <a:r>
              <a:rPr lang="ru-RU" sz="2400" dirty="0"/>
              <a:t> </a:t>
            </a:r>
            <a:r>
              <a:rPr lang="ru-RU" sz="2400" dirty="0" err="1"/>
              <a:t>түзеді</a:t>
            </a:r>
            <a:r>
              <a:rPr lang="ru-RU" sz="2400" dirty="0"/>
              <a:t>. </a:t>
            </a:r>
            <a:r>
              <a:rPr lang="ru-RU" sz="2400" dirty="0" err="1"/>
              <a:t>Мұнымен</a:t>
            </a:r>
            <a:r>
              <a:rPr lang="ru-RU" sz="2400" dirty="0"/>
              <a:t> </a:t>
            </a:r>
            <a:r>
              <a:rPr lang="ru-RU" sz="2400" dirty="0" err="1"/>
              <a:t>қоса</a:t>
            </a:r>
            <a:r>
              <a:rPr lang="ru-RU" sz="2400" dirty="0"/>
              <a:t> топ </a:t>
            </a:r>
            <a:r>
              <a:rPr lang="ru-RU" sz="2400" dirty="0" err="1"/>
              <a:t>түзетін</a:t>
            </a:r>
            <a:r>
              <a:rPr lang="ru-RU" sz="2400" dirty="0"/>
              <a:t> </a:t>
            </a:r>
            <a:r>
              <a:rPr lang="ru-RU" sz="2400" dirty="0" err="1"/>
              <a:t>факторлармен</a:t>
            </a:r>
            <a:r>
              <a:rPr lang="ru-RU" sz="2400" dirty="0"/>
              <a:t> </a:t>
            </a:r>
            <a:r>
              <a:rPr lang="ru-RU" sz="2400" dirty="0" err="1"/>
              <a:t>антигендік</a:t>
            </a:r>
            <a:r>
              <a:rPr lang="ru-RU" sz="2400" dirty="0"/>
              <a:t> </a:t>
            </a:r>
            <a:r>
              <a:rPr lang="ru-RU" sz="2400" dirty="0" err="1"/>
              <a:t>қаиеті</a:t>
            </a:r>
            <a:r>
              <a:rPr lang="ru-RU" sz="2400" dirty="0"/>
              <a:t> бар </a:t>
            </a:r>
            <a:r>
              <a:rPr lang="ru-RU" sz="2400" dirty="0" err="1"/>
              <a:t>фибронектинді</a:t>
            </a:r>
            <a:r>
              <a:rPr lang="ru-RU" sz="2400" dirty="0"/>
              <a:t> </a:t>
            </a:r>
            <a:r>
              <a:rPr lang="ru-RU" sz="2400" dirty="0" err="1"/>
              <a:t>синтездейді.Эндотелиоциттер</a:t>
            </a:r>
            <a:r>
              <a:rPr lang="ru-RU" sz="2400" dirty="0"/>
              <a:t> </a:t>
            </a:r>
            <a:r>
              <a:rPr lang="ru-RU" sz="2400" dirty="0" err="1"/>
              <a:t>қан</a:t>
            </a:r>
            <a:r>
              <a:rPr lang="ru-RU" sz="2400" dirty="0"/>
              <a:t> </a:t>
            </a:r>
            <a:r>
              <a:rPr lang="ru-RU" sz="2400" dirty="0" err="1"/>
              <a:t>капиллярларының</a:t>
            </a:r>
            <a:r>
              <a:rPr lang="ru-RU" sz="2400" dirty="0"/>
              <a:t> </a:t>
            </a:r>
            <a:r>
              <a:rPr lang="ru-RU" sz="2400" dirty="0" err="1"/>
              <a:t>ішін</a:t>
            </a:r>
            <a:r>
              <a:rPr lang="ru-RU" sz="2400" dirty="0"/>
              <a:t> </a:t>
            </a:r>
            <a:r>
              <a:rPr lang="ru-RU" sz="2400" dirty="0" err="1"/>
              <a:t>қан</a:t>
            </a:r>
            <a:r>
              <a:rPr lang="ru-RU" sz="2400" dirty="0"/>
              <a:t> </a:t>
            </a:r>
            <a:r>
              <a:rPr lang="ru-RU" sz="2400" dirty="0" err="1"/>
              <a:t>тамырларын</a:t>
            </a:r>
            <a:r>
              <a:rPr lang="ru-RU" sz="2400" dirty="0"/>
              <a:t> </a:t>
            </a:r>
            <a:r>
              <a:rPr lang="ru-RU" sz="2400" dirty="0" err="1"/>
              <a:t>тыстап,жиырылғыштық</a:t>
            </a:r>
            <a:r>
              <a:rPr lang="ru-RU" sz="2400" dirty="0"/>
              <a:t> </a:t>
            </a:r>
            <a:r>
              <a:rPr lang="ru-RU" sz="2400" dirty="0" err="1"/>
              <a:t>қасиеті</a:t>
            </a:r>
            <a:r>
              <a:rPr lang="ru-RU" sz="2400" dirty="0"/>
              <a:t> </a:t>
            </a:r>
            <a:r>
              <a:rPr lang="ru-RU" sz="2400" dirty="0" err="1"/>
              <a:t>арқасында</a:t>
            </a:r>
            <a:r>
              <a:rPr lang="ru-RU" sz="2400" dirty="0"/>
              <a:t> </a:t>
            </a:r>
            <a:r>
              <a:rPr lang="ru-RU" sz="2400" dirty="0" err="1"/>
              <a:t>қанды,қан</a:t>
            </a:r>
            <a:r>
              <a:rPr lang="ru-RU" sz="2400" dirty="0"/>
              <a:t> </a:t>
            </a:r>
            <a:r>
              <a:rPr lang="ru-RU" sz="2400" dirty="0" err="1"/>
              <a:t>жасушаларын</a:t>
            </a:r>
            <a:r>
              <a:rPr lang="ru-RU" sz="2400" dirty="0"/>
              <a:t> </a:t>
            </a:r>
            <a:r>
              <a:rPr lang="ru-RU" sz="2400" dirty="0" err="1"/>
              <a:t>қан</a:t>
            </a:r>
            <a:r>
              <a:rPr lang="ru-RU" sz="2400" dirty="0"/>
              <a:t> </a:t>
            </a:r>
            <a:r>
              <a:rPr lang="ru-RU" sz="2400" dirty="0" err="1"/>
              <a:t>тамырларының</a:t>
            </a:r>
            <a:r>
              <a:rPr lang="ru-RU" sz="2400" dirty="0"/>
              <a:t> </a:t>
            </a:r>
            <a:r>
              <a:rPr lang="ru-RU" sz="2400" dirty="0" err="1"/>
              <a:t>ішінде</a:t>
            </a:r>
            <a:r>
              <a:rPr lang="ru-RU" sz="2400" dirty="0"/>
              <a:t> </a:t>
            </a:r>
            <a:r>
              <a:rPr lang="ru-RU" sz="2400" dirty="0" err="1"/>
              <a:t>жылжытады</a:t>
            </a:r>
            <a:r>
              <a:rPr lang="ru-RU" sz="2400" dirty="0"/>
              <a:t>.</a:t>
            </a:r>
          </a:p>
          <a:p>
            <a:pPr fontAlgn="t"/>
            <a:r>
              <a:rPr lang="ru-RU" sz="2400" dirty="0"/>
              <a:t>    </a:t>
            </a:r>
            <a:r>
              <a:rPr lang="ru-RU" sz="2400" b="1" dirty="0" err="1"/>
              <a:t>Макрофагтар</a:t>
            </a:r>
            <a:r>
              <a:rPr lang="ru-RU" sz="2400" dirty="0"/>
              <a:t> - </a:t>
            </a:r>
            <a:r>
              <a:rPr lang="ru-RU" sz="2400" dirty="0" err="1"/>
              <a:t>лизосомалар</a:t>
            </a:r>
            <a:r>
              <a:rPr lang="ru-RU" sz="2400" dirty="0"/>
              <a:t> мен </a:t>
            </a:r>
            <a:r>
              <a:rPr lang="ru-RU" sz="2400" dirty="0" err="1"/>
              <a:t>фагосомаларға</a:t>
            </a:r>
            <a:r>
              <a:rPr lang="ru-RU" sz="2400" dirty="0"/>
              <a:t> </a:t>
            </a:r>
            <a:r>
              <a:rPr lang="ru-RU" sz="2400" dirty="0" err="1"/>
              <a:t>өте</a:t>
            </a:r>
            <a:r>
              <a:rPr lang="ru-RU" sz="2400" dirty="0"/>
              <a:t> бай </a:t>
            </a:r>
            <a:r>
              <a:rPr lang="ru-RU" sz="2400" dirty="0" err="1"/>
              <a:t>фагоцитоздық</a:t>
            </a:r>
            <a:r>
              <a:rPr lang="ru-RU" sz="2400" dirty="0"/>
              <a:t> </a:t>
            </a:r>
            <a:r>
              <a:rPr lang="ru-RU" sz="2400" dirty="0" err="1"/>
              <a:t>қызмет</a:t>
            </a:r>
            <a:r>
              <a:rPr lang="ru-RU" sz="2400" dirty="0"/>
              <a:t> </a:t>
            </a:r>
            <a:r>
              <a:rPr lang="ru-RU" sz="2400" dirty="0" err="1"/>
              <a:t>атқарады</a:t>
            </a:r>
            <a:r>
              <a:rPr lang="ru-RU" sz="2400" dirty="0"/>
              <a:t>. </a:t>
            </a:r>
            <a:r>
              <a:rPr lang="ru-RU" sz="2400" dirty="0" err="1"/>
              <a:t>Макрофагтардың</a:t>
            </a:r>
            <a:r>
              <a:rPr lang="ru-RU" sz="2400" dirty="0"/>
              <a:t> </a:t>
            </a:r>
            <a:r>
              <a:rPr lang="ru-RU" sz="2400" dirty="0" err="1"/>
              <a:t>кейбір</a:t>
            </a:r>
            <a:r>
              <a:rPr lang="ru-RU" sz="2400" dirty="0"/>
              <a:t> </a:t>
            </a:r>
            <a:r>
              <a:rPr lang="ru-RU" sz="2400" dirty="0" err="1"/>
              <a:t>түрлері</a:t>
            </a:r>
            <a:r>
              <a:rPr lang="ru-RU" sz="2400" dirty="0"/>
              <a:t> </a:t>
            </a:r>
            <a:r>
              <a:rPr lang="ru-RU" sz="2400" dirty="0" err="1"/>
              <a:t>биологиялық</a:t>
            </a:r>
            <a:r>
              <a:rPr lang="ru-RU" sz="2400" dirty="0"/>
              <a:t> </a:t>
            </a:r>
            <a:r>
              <a:rPr lang="ru-RU" sz="2400" dirty="0" err="1"/>
              <a:t>белсенді</a:t>
            </a:r>
            <a:r>
              <a:rPr lang="ru-RU" sz="2400" dirty="0"/>
              <a:t> </a:t>
            </a:r>
            <a:r>
              <a:rPr lang="ru-RU" sz="2400" dirty="0" err="1"/>
              <a:t>заттарды</a:t>
            </a:r>
            <a:r>
              <a:rPr lang="ru-RU" sz="2400" dirty="0"/>
              <a:t> да (</a:t>
            </a:r>
            <a:r>
              <a:rPr lang="ru-RU" sz="2400" dirty="0" err="1"/>
              <a:t>эритропоэтин</a:t>
            </a:r>
            <a:r>
              <a:rPr lang="ru-RU" sz="2400" dirty="0"/>
              <a:t>, </a:t>
            </a:r>
            <a:r>
              <a:rPr lang="ru-RU" sz="2400" dirty="0" err="1"/>
              <a:t>т.т.ф-тоб</a:t>
            </a:r>
            <a:r>
              <a:rPr lang="ru-RU" sz="2400" dirty="0"/>
              <a:t> </a:t>
            </a:r>
            <a:r>
              <a:rPr lang="ru-RU" sz="2400" dirty="0" err="1"/>
              <a:t>түзетін</a:t>
            </a:r>
            <a:r>
              <a:rPr lang="ru-RU" sz="2400" dirty="0"/>
              <a:t> </a:t>
            </a:r>
            <a:r>
              <a:rPr lang="ru-RU" sz="2400" dirty="0" err="1"/>
              <a:t>факторлар</a:t>
            </a:r>
            <a:r>
              <a:rPr lang="ru-RU" sz="2400" dirty="0"/>
              <a:t>, интерферон </a:t>
            </a:r>
            <a:r>
              <a:rPr lang="ru-RU" sz="2400" dirty="0" err="1"/>
              <a:t>т.б</a:t>
            </a:r>
            <a:r>
              <a:rPr lang="ru-RU" sz="2400" dirty="0"/>
              <a:t>) </a:t>
            </a:r>
            <a:r>
              <a:rPr lang="ru-RU" sz="2400" dirty="0" err="1"/>
              <a:t>синтездейді</a:t>
            </a:r>
            <a:r>
              <a:rPr lang="ru-RU" sz="2400" dirty="0"/>
              <a:t>. </a:t>
            </a:r>
            <a:r>
              <a:rPr lang="ru-RU" sz="2400" dirty="0" err="1"/>
              <a:t>Макрофагтар</a:t>
            </a:r>
            <a:r>
              <a:rPr lang="ru-RU" sz="2400" dirty="0"/>
              <a:t> </a:t>
            </a:r>
            <a:r>
              <a:rPr lang="ru-RU" sz="2400" dirty="0" err="1"/>
              <a:t>өсінділері</a:t>
            </a:r>
            <a:r>
              <a:rPr lang="ru-RU" sz="2400" dirty="0"/>
              <a:t> (</a:t>
            </a:r>
            <a:r>
              <a:rPr lang="ru-RU" sz="2400" dirty="0" err="1"/>
              <a:t>жалған</a:t>
            </a:r>
            <a:r>
              <a:rPr lang="ru-RU" sz="2400" dirty="0"/>
              <a:t> </a:t>
            </a:r>
            <a:r>
              <a:rPr lang="ru-RU" sz="2400" dirty="0" err="1"/>
              <a:t>аяқтары</a:t>
            </a:r>
            <a:r>
              <a:rPr lang="ru-RU" sz="2400" dirty="0"/>
              <a:t>) </a:t>
            </a:r>
            <a:r>
              <a:rPr lang="ru-RU" sz="2400" dirty="0" err="1"/>
              <a:t>арқылы</a:t>
            </a:r>
            <a:r>
              <a:rPr lang="ru-RU" sz="2400" dirty="0"/>
              <a:t> </a:t>
            </a:r>
            <a:r>
              <a:rPr lang="ru-RU" sz="2400" dirty="0" err="1"/>
              <a:t>синусойидты</a:t>
            </a:r>
            <a:r>
              <a:rPr lang="ru-RU" sz="2400" dirty="0"/>
              <a:t> </a:t>
            </a:r>
            <a:r>
              <a:rPr lang="ru-RU" sz="2400" dirty="0" err="1"/>
              <a:t>қан</a:t>
            </a:r>
            <a:r>
              <a:rPr lang="ru-RU" sz="2400" dirty="0"/>
              <a:t> </a:t>
            </a:r>
            <a:r>
              <a:rPr lang="ru-RU" sz="2400" dirty="0" err="1"/>
              <a:t>капиллярлар</a:t>
            </a:r>
            <a:r>
              <a:rPr lang="ru-RU" sz="2400" dirty="0"/>
              <a:t> </a:t>
            </a:r>
            <a:r>
              <a:rPr lang="ru-RU" sz="2400" dirty="0" err="1"/>
              <a:t>қабырғасына</a:t>
            </a:r>
            <a:r>
              <a:rPr lang="ru-RU" sz="2400" dirty="0"/>
              <a:t> </a:t>
            </a:r>
            <a:r>
              <a:rPr lang="ru-RU" sz="2400" dirty="0" err="1"/>
              <a:t>жабысып</a:t>
            </a:r>
            <a:r>
              <a:rPr lang="ru-RU" sz="2400" dirty="0"/>
              <a:t>, </a:t>
            </a:r>
            <a:r>
              <a:rPr lang="ru-RU" sz="2400" dirty="0" err="1"/>
              <a:t>қанның</a:t>
            </a:r>
            <a:r>
              <a:rPr lang="ru-RU" sz="2400" dirty="0"/>
              <a:t> </a:t>
            </a:r>
            <a:r>
              <a:rPr lang="ru-RU" sz="2400" dirty="0" err="1"/>
              <a:t>құрамында</a:t>
            </a:r>
            <a:r>
              <a:rPr lang="ru-RU" sz="2400" dirty="0"/>
              <a:t> </a:t>
            </a:r>
            <a:r>
              <a:rPr lang="ru-RU" sz="2400" dirty="0" err="1"/>
              <a:t>темірі</a:t>
            </a:r>
            <a:r>
              <a:rPr lang="ru-RU" sz="2400" dirty="0"/>
              <a:t> бар </a:t>
            </a:r>
            <a:r>
              <a:rPr lang="ru-RU" sz="2400" dirty="0" err="1"/>
              <a:t>қосындыларды</a:t>
            </a:r>
            <a:r>
              <a:rPr lang="ru-RU" sz="2400" dirty="0"/>
              <a:t> (</a:t>
            </a:r>
            <a:r>
              <a:rPr lang="ru-RU" sz="2400" dirty="0" err="1"/>
              <a:t>трансферринді</a:t>
            </a:r>
            <a:r>
              <a:rPr lang="ru-RU" sz="2400" dirty="0"/>
              <a:t>) </a:t>
            </a:r>
            <a:r>
              <a:rPr lang="ru-RU" sz="2400" dirty="0" err="1"/>
              <a:t>алып</a:t>
            </a:r>
            <a:r>
              <a:rPr lang="ru-RU" sz="2400" dirty="0"/>
              <a:t>, </a:t>
            </a:r>
            <a:r>
              <a:rPr lang="ru-RU" sz="2400" dirty="0" err="1"/>
              <a:t>эритроидты</a:t>
            </a:r>
            <a:r>
              <a:rPr lang="ru-RU" sz="2400" dirty="0"/>
              <a:t> </a:t>
            </a:r>
            <a:r>
              <a:rPr lang="ru-RU" sz="2400" dirty="0" err="1"/>
              <a:t>жасушаларға</a:t>
            </a:r>
            <a:r>
              <a:rPr lang="ru-RU" sz="2400" dirty="0"/>
              <a:t> </a:t>
            </a:r>
            <a:r>
              <a:rPr lang="ru-RU" sz="2400" dirty="0" err="1"/>
              <a:t>береді</a:t>
            </a:r>
            <a:r>
              <a:rPr lang="ru-RU" sz="2400" dirty="0"/>
              <a:t>. </a:t>
            </a:r>
            <a:r>
              <a:rPr lang="ru-RU" sz="2400" dirty="0" err="1"/>
              <a:t>Эритроидтар</a:t>
            </a:r>
            <a:r>
              <a:rPr lang="ru-RU" sz="2400" dirty="0"/>
              <a:t> </a:t>
            </a:r>
            <a:r>
              <a:rPr lang="ru-RU" sz="2400" dirty="0" err="1"/>
              <a:t>темірді</a:t>
            </a:r>
            <a:r>
              <a:rPr lang="ru-RU" sz="2400" dirty="0"/>
              <a:t> </a:t>
            </a:r>
            <a:r>
              <a:rPr lang="ru-RU" sz="2400" dirty="0" err="1"/>
              <a:t>гемоглобиннің</a:t>
            </a:r>
            <a:r>
              <a:rPr lang="ru-RU" sz="2400" dirty="0"/>
              <a:t> нем </a:t>
            </a:r>
            <a:r>
              <a:rPr lang="ru-RU" sz="2400" dirty="0" err="1"/>
              <a:t>бөлігін</a:t>
            </a:r>
            <a:r>
              <a:rPr lang="ru-RU" sz="2400" dirty="0"/>
              <a:t> </a:t>
            </a:r>
            <a:r>
              <a:rPr lang="ru-RU" sz="2400" dirty="0" err="1"/>
              <a:t>жасау</a:t>
            </a:r>
            <a:r>
              <a:rPr lang="ru-RU" sz="2400" dirty="0"/>
              <a:t> </a:t>
            </a:r>
            <a:r>
              <a:rPr lang="ru-RU" sz="2400" dirty="0" err="1"/>
              <a:t>үшін</a:t>
            </a:r>
            <a:r>
              <a:rPr lang="ru-RU" sz="2400" dirty="0"/>
              <a:t> </a:t>
            </a:r>
            <a:r>
              <a:rPr lang="ru-RU" sz="2400" dirty="0" err="1"/>
              <a:t>жұмсайды</a:t>
            </a:r>
            <a:r>
              <a:rPr lang="ru-RU" sz="2400" dirty="0"/>
              <a:t>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34885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D371C3-A05A-4573-BC06-43B7E6EE9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5617"/>
            <a:ext cx="10515600" cy="312751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мүшесінің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лимфоциттердің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субпоппуляциялары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лимфоциттердің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тармақтары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атқарады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макрофагтармен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иммунологиялық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антиденелер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сезімталдығы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күшейтілген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лимфоциттердің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жиналуын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бөтен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антигендерді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таниды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қорытады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жояды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70967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908721"/>
            <a:ext cx="8229600" cy="5217443"/>
          </a:xfrm>
        </p:spPr>
        <p:txBody>
          <a:bodyPr>
            <a:noAutofit/>
          </a:bodyPr>
          <a:lstStyle/>
          <a:p>
            <a:pPr fontAlgn="t"/>
            <a:r>
              <a:rPr lang="ru-RU" sz="2400" b="1" dirty="0" err="1"/>
              <a:t>Жасушааралық</a:t>
            </a:r>
            <a:r>
              <a:rPr lang="ru-RU" sz="2400" b="1" dirty="0"/>
              <a:t>  </a:t>
            </a:r>
            <a:r>
              <a:rPr lang="ru-RU" sz="2400" b="1" dirty="0" err="1"/>
              <a:t>зат</a:t>
            </a:r>
            <a:r>
              <a:rPr lang="ru-RU" sz="2400" dirty="0"/>
              <a:t> – </a:t>
            </a:r>
            <a:r>
              <a:rPr lang="ru-RU" sz="2400" dirty="0" err="1"/>
              <a:t>құрамында</a:t>
            </a:r>
            <a:r>
              <a:rPr lang="ru-RU" sz="2400" dirty="0"/>
              <a:t> коллаген II,III,IY – </a:t>
            </a:r>
            <a:r>
              <a:rPr lang="ru-RU" sz="2400" dirty="0" err="1"/>
              <a:t>түрлері</a:t>
            </a:r>
            <a:r>
              <a:rPr lang="ru-RU" sz="2400" dirty="0"/>
              <a:t> мен </a:t>
            </a:r>
            <a:r>
              <a:rPr lang="ru-RU" sz="2400" dirty="0" err="1"/>
              <a:t>гликопротеидтер</a:t>
            </a:r>
            <a:r>
              <a:rPr lang="ru-RU" sz="2400" dirty="0"/>
              <a:t>, </a:t>
            </a:r>
            <a:r>
              <a:rPr lang="ru-RU" sz="2400" dirty="0" err="1"/>
              <a:t>протеогликандары</a:t>
            </a:r>
            <a:r>
              <a:rPr lang="ru-RU" sz="2400" dirty="0"/>
              <a:t> бар, </a:t>
            </a:r>
            <a:r>
              <a:rPr lang="ru-RU" sz="2400" dirty="0" err="1"/>
              <a:t>күрделі</a:t>
            </a:r>
            <a:r>
              <a:rPr lang="ru-RU" sz="2400" dirty="0"/>
              <a:t> </a:t>
            </a:r>
            <a:r>
              <a:rPr lang="ru-RU" sz="2400" dirty="0" err="1"/>
              <a:t>құрылым</a:t>
            </a:r>
            <a:r>
              <a:rPr lang="ru-RU" sz="2400" dirty="0"/>
              <a:t>. </a:t>
            </a:r>
            <a:r>
              <a:rPr lang="ru-RU" sz="2400" dirty="0" err="1"/>
              <a:t>Гемопоэтикалық</a:t>
            </a:r>
            <a:r>
              <a:rPr lang="ru-RU" sz="2400" dirty="0"/>
              <a:t> </a:t>
            </a:r>
            <a:r>
              <a:rPr lang="ru-RU" sz="2400" dirty="0" err="1"/>
              <a:t>жасушалар</a:t>
            </a:r>
            <a:r>
              <a:rPr lang="ru-RU" sz="2400" dirty="0"/>
              <a:t> </a:t>
            </a:r>
            <a:r>
              <a:rPr lang="ru-RU" sz="2400" dirty="0" err="1"/>
              <a:t>немесе</a:t>
            </a:r>
            <a:r>
              <a:rPr lang="ru-RU" sz="2400" dirty="0"/>
              <a:t> </a:t>
            </a:r>
            <a:r>
              <a:rPr lang="ru-RU" sz="2400" dirty="0" err="1"/>
              <a:t>қан</a:t>
            </a:r>
            <a:r>
              <a:rPr lang="ru-RU" sz="2400" dirty="0"/>
              <a:t> </a:t>
            </a:r>
            <a:r>
              <a:rPr lang="ru-RU" sz="2400" dirty="0" err="1"/>
              <a:t>жасушаларының</a:t>
            </a:r>
            <a:r>
              <a:rPr lang="ru-RU" sz="2400" dirty="0"/>
              <a:t> – </a:t>
            </a:r>
            <a:r>
              <a:rPr lang="ru-RU" sz="2400" dirty="0" err="1"/>
              <a:t>дифферон</a:t>
            </a:r>
            <a:r>
              <a:rPr lang="ru-RU" sz="2400" dirty="0"/>
              <a:t> </a:t>
            </a:r>
            <a:r>
              <a:rPr lang="ru-RU" sz="2400" dirty="0" err="1"/>
              <a:t>қатарлары</a:t>
            </a:r>
            <a:r>
              <a:rPr lang="ru-RU" sz="2400" dirty="0"/>
              <a:t> </a:t>
            </a:r>
            <a:r>
              <a:rPr lang="ru-RU" sz="2400" dirty="0" err="1"/>
              <a:t>алты</a:t>
            </a:r>
            <a:r>
              <a:rPr lang="ru-RU" sz="2400" dirty="0"/>
              <a:t> </a:t>
            </a:r>
            <a:r>
              <a:rPr lang="ru-RU" sz="2400" dirty="0" err="1"/>
              <a:t>кластан</a:t>
            </a:r>
            <a:r>
              <a:rPr lang="ru-RU" sz="2400" dirty="0"/>
              <a:t> </a:t>
            </a:r>
            <a:r>
              <a:rPr lang="ru-RU" sz="2400" dirty="0" err="1"/>
              <a:t>тұрады</a:t>
            </a:r>
            <a:r>
              <a:rPr lang="ru-RU" sz="2400" dirty="0"/>
              <a:t>.</a:t>
            </a:r>
          </a:p>
          <a:p>
            <a:pPr fontAlgn="t"/>
            <a:r>
              <a:rPr lang="ru-RU" sz="2400" dirty="0"/>
              <a:t>    </a:t>
            </a:r>
            <a:r>
              <a:rPr lang="ru-RU" sz="2400" b="1" dirty="0" err="1"/>
              <a:t>Эротропоэз</a:t>
            </a:r>
            <a:r>
              <a:rPr lang="ru-RU" sz="2400" dirty="0"/>
              <a:t> – </a:t>
            </a:r>
            <a:r>
              <a:rPr lang="ru-RU" sz="2400" dirty="0" err="1"/>
              <a:t>сүйек</a:t>
            </a:r>
            <a:r>
              <a:rPr lang="ru-RU" sz="2400" dirty="0"/>
              <a:t> </a:t>
            </a:r>
            <a:r>
              <a:rPr lang="ru-RU" sz="2400" dirty="0" err="1"/>
              <a:t>кемігіндегі</a:t>
            </a:r>
            <a:r>
              <a:rPr lang="ru-RU" sz="2400" dirty="0"/>
              <a:t> </a:t>
            </a:r>
            <a:r>
              <a:rPr lang="ru-RU" sz="2400" dirty="0" err="1"/>
              <a:t>эритропоэтикалық</a:t>
            </a:r>
            <a:r>
              <a:rPr lang="ru-RU" sz="2400" dirty="0"/>
              <a:t> </a:t>
            </a:r>
            <a:r>
              <a:rPr lang="ru-RU" sz="2400" dirty="0" err="1"/>
              <a:t>аралшықтарда</a:t>
            </a:r>
            <a:r>
              <a:rPr lang="ru-RU" sz="2400" dirty="0"/>
              <a:t> </a:t>
            </a:r>
            <a:r>
              <a:rPr lang="ru-RU" sz="2400" dirty="0" err="1"/>
              <a:t>жүреді</a:t>
            </a:r>
            <a:r>
              <a:rPr lang="ru-RU" sz="2400" dirty="0"/>
              <a:t>. </a:t>
            </a:r>
            <a:r>
              <a:rPr lang="ru-RU" sz="2400" dirty="0" err="1"/>
              <a:t>Эритробласты</a:t>
            </a:r>
            <a:r>
              <a:rPr lang="ru-RU" sz="2400" dirty="0"/>
              <a:t> </a:t>
            </a:r>
            <a:r>
              <a:rPr lang="ru-RU" sz="2400" dirty="0" err="1"/>
              <a:t>аралшықтардағы</a:t>
            </a:r>
            <a:r>
              <a:rPr lang="ru-RU" sz="2400" dirty="0"/>
              <a:t> </a:t>
            </a:r>
            <a:r>
              <a:rPr lang="ru-RU" sz="2400" dirty="0" err="1"/>
              <a:t>эритроидты</a:t>
            </a:r>
            <a:r>
              <a:rPr lang="ru-RU" sz="2400" dirty="0"/>
              <a:t> </a:t>
            </a:r>
            <a:r>
              <a:rPr lang="ru-RU" sz="2400" dirty="0" err="1"/>
              <a:t>жасушаларды</a:t>
            </a:r>
            <a:r>
              <a:rPr lang="ru-RU" sz="2400" dirty="0"/>
              <a:t> </a:t>
            </a:r>
            <a:r>
              <a:rPr lang="ru-RU" sz="2400" dirty="0" err="1"/>
              <a:t>макрофагтар</a:t>
            </a:r>
            <a:r>
              <a:rPr lang="ru-RU" sz="2400" dirty="0"/>
              <a:t> </a:t>
            </a:r>
            <a:r>
              <a:rPr lang="ru-RU" sz="2400" dirty="0" err="1"/>
              <a:t>қоршайды</a:t>
            </a:r>
            <a:r>
              <a:rPr lang="ru-RU" sz="2400" dirty="0"/>
              <a:t> да, </a:t>
            </a:r>
            <a:r>
              <a:rPr lang="ru-RU" sz="2400" dirty="0" err="1"/>
              <a:t>бұлардан</a:t>
            </a:r>
            <a:r>
              <a:rPr lang="ru-RU" sz="2400" dirty="0"/>
              <a:t> ТТЭ </a:t>
            </a:r>
            <a:r>
              <a:rPr lang="ru-RU" sz="2400" dirty="0" err="1"/>
              <a:t>дамиды</a:t>
            </a:r>
            <a:r>
              <a:rPr lang="ru-RU" sz="2400" dirty="0"/>
              <a:t>. ТТЭ, </a:t>
            </a:r>
            <a:r>
              <a:rPr lang="ru-RU" sz="2400" dirty="0" err="1"/>
              <a:t>проэритробласттар</a:t>
            </a:r>
            <a:r>
              <a:rPr lang="ru-RU" sz="2400" dirty="0"/>
              <a:t>, </a:t>
            </a:r>
            <a:r>
              <a:rPr lang="ru-RU" sz="2400" dirty="0" err="1"/>
              <a:t>ретикулоциттер</a:t>
            </a:r>
            <a:r>
              <a:rPr lang="ru-RU" sz="2400" dirty="0"/>
              <a:t>, </a:t>
            </a:r>
            <a:r>
              <a:rPr lang="ru-RU" sz="2400" dirty="0" err="1"/>
              <a:t>эритроциттер</a:t>
            </a:r>
            <a:r>
              <a:rPr lang="ru-RU" sz="2400" dirty="0"/>
              <a:t> </a:t>
            </a:r>
            <a:r>
              <a:rPr lang="ru-RU" sz="2400" dirty="0" err="1"/>
              <a:t>дамиды</a:t>
            </a:r>
            <a:r>
              <a:rPr lang="ru-RU" sz="2400" dirty="0"/>
              <a:t>. </a:t>
            </a:r>
            <a:r>
              <a:rPr lang="ru-RU" sz="2400" dirty="0" err="1"/>
              <a:t>Макрофагтар</a:t>
            </a:r>
            <a:r>
              <a:rPr lang="ru-RU" sz="2400" dirty="0"/>
              <a:t> </a:t>
            </a:r>
            <a:r>
              <a:rPr lang="ru-RU" sz="2400" dirty="0" err="1"/>
              <a:t>эритроциттерге</a:t>
            </a:r>
            <a:r>
              <a:rPr lang="ru-RU" sz="2400" dirty="0"/>
              <a:t> «</a:t>
            </a:r>
            <a:r>
              <a:rPr lang="ru-RU" sz="2400" dirty="0" err="1"/>
              <a:t>пянка</a:t>
            </a:r>
            <a:r>
              <a:rPr lang="ru-RU" sz="2400" dirty="0"/>
              <a:t>» </a:t>
            </a:r>
            <a:r>
              <a:rPr lang="ru-RU" sz="2400" dirty="0" err="1"/>
              <a:t>қорек</a:t>
            </a:r>
            <a:r>
              <a:rPr lang="ru-RU" sz="2400" dirty="0"/>
              <a:t> </a:t>
            </a:r>
            <a:r>
              <a:rPr lang="ru-RU" sz="2400" dirty="0" err="1"/>
              <a:t>беруші</a:t>
            </a:r>
            <a:r>
              <a:rPr lang="ru-RU" sz="2400" dirty="0"/>
              <a:t>, </a:t>
            </a:r>
            <a:r>
              <a:rPr lang="ru-RU" sz="2400" dirty="0" err="1"/>
              <a:t>қолдаушы</a:t>
            </a:r>
            <a:r>
              <a:rPr lang="ru-RU" sz="2400" dirty="0"/>
              <a:t> </a:t>
            </a:r>
            <a:r>
              <a:rPr lang="ru-RU" sz="2400" dirty="0" err="1"/>
              <a:t>есесбінде</a:t>
            </a:r>
            <a:r>
              <a:rPr lang="ru-RU" sz="2400" dirty="0"/>
              <a:t> </a:t>
            </a:r>
            <a:r>
              <a:rPr lang="ru-RU" sz="2400" dirty="0" err="1"/>
              <a:t>танылады</a:t>
            </a:r>
            <a:r>
              <a:rPr lang="ru-RU" sz="2400" dirty="0"/>
              <a:t>.(ТТЭ топ </a:t>
            </a:r>
            <a:r>
              <a:rPr lang="ru-RU" sz="2400" dirty="0" err="1"/>
              <a:t>түзетін</a:t>
            </a:r>
            <a:r>
              <a:rPr lang="ru-RU" sz="2400" dirty="0"/>
              <a:t> </a:t>
            </a:r>
            <a:r>
              <a:rPr lang="ru-RU" sz="2400" dirty="0" err="1"/>
              <a:t>эритробласттар</a:t>
            </a:r>
            <a:r>
              <a:rPr lang="ru-RU" sz="2400" dirty="0"/>
              <a:t>).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046288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260649"/>
            <a:ext cx="8229600" cy="5865515"/>
          </a:xfrm>
        </p:spPr>
        <p:txBody>
          <a:bodyPr>
            <a:noAutofit/>
          </a:bodyPr>
          <a:lstStyle/>
          <a:p>
            <a:pPr fontAlgn="t"/>
            <a:r>
              <a:rPr lang="ru-RU" sz="2400" dirty="0"/>
              <a:t>    </a:t>
            </a:r>
            <a:r>
              <a:rPr lang="ru-RU" sz="2400" b="1" dirty="0" err="1"/>
              <a:t>Гранулоциттер</a:t>
            </a:r>
            <a:r>
              <a:rPr lang="ru-RU" sz="2400" dirty="0"/>
              <a:t> (</a:t>
            </a:r>
            <a:r>
              <a:rPr lang="ru-RU" sz="2400" dirty="0" err="1"/>
              <a:t>түйіншікті</a:t>
            </a:r>
            <a:r>
              <a:rPr lang="ru-RU" sz="2400" dirty="0"/>
              <a:t> </a:t>
            </a:r>
            <a:r>
              <a:rPr lang="ru-RU" sz="2400" dirty="0" err="1"/>
              <a:t>қан</a:t>
            </a:r>
            <a:r>
              <a:rPr lang="ru-RU" sz="2400" dirty="0"/>
              <a:t> </a:t>
            </a:r>
            <a:r>
              <a:rPr lang="ru-RU" sz="2400" dirty="0" err="1"/>
              <a:t>жасушалары</a:t>
            </a:r>
            <a:r>
              <a:rPr lang="ru-RU" sz="2400" dirty="0"/>
              <a:t>) </a:t>
            </a:r>
            <a:r>
              <a:rPr lang="ru-RU" sz="2400" dirty="0" err="1"/>
              <a:t>эритроидты</a:t>
            </a:r>
            <a:r>
              <a:rPr lang="ru-RU" sz="2400" dirty="0"/>
              <a:t> </a:t>
            </a:r>
            <a:r>
              <a:rPr lang="ru-RU" sz="2400" dirty="0" err="1"/>
              <a:t>жасушалар</a:t>
            </a:r>
            <a:r>
              <a:rPr lang="ru-RU" sz="2400" dirty="0"/>
              <a:t> </a:t>
            </a:r>
            <a:r>
              <a:rPr lang="ru-RU" sz="2400" dirty="0" err="1"/>
              <a:t>төрізді</a:t>
            </a:r>
            <a:r>
              <a:rPr lang="ru-RU" sz="2400" dirty="0"/>
              <a:t> </a:t>
            </a:r>
            <a:r>
              <a:rPr lang="ru-RU" sz="2400" dirty="0" err="1"/>
              <a:t>топтар</a:t>
            </a:r>
            <a:r>
              <a:rPr lang="ru-RU" sz="2400" dirty="0"/>
              <a:t> </a:t>
            </a:r>
            <a:r>
              <a:rPr lang="ru-RU" sz="2400" dirty="0" err="1"/>
              <a:t>түзеді</a:t>
            </a:r>
            <a:r>
              <a:rPr lang="ru-RU" sz="2400" dirty="0"/>
              <a:t>, </a:t>
            </a:r>
            <a:r>
              <a:rPr lang="ru-RU" sz="2400" dirty="0" err="1"/>
              <a:t>бірақ</a:t>
            </a:r>
            <a:r>
              <a:rPr lang="ru-RU" sz="2400" dirty="0"/>
              <a:t> </a:t>
            </a:r>
            <a:r>
              <a:rPr lang="ru-RU" sz="2400" dirty="0" err="1"/>
              <a:t>бұл</a:t>
            </a:r>
            <a:r>
              <a:rPr lang="ru-RU" sz="2400" dirty="0"/>
              <a:t> </a:t>
            </a:r>
            <a:r>
              <a:rPr lang="ru-RU" sz="2400" dirty="0" err="1"/>
              <a:t>топтар</a:t>
            </a:r>
            <a:r>
              <a:rPr lang="ru-RU" sz="2400" dirty="0"/>
              <a:t> </a:t>
            </a:r>
            <a:r>
              <a:rPr lang="ru-RU" sz="2400" dirty="0" err="1"/>
              <a:t>сүйек</a:t>
            </a:r>
            <a:r>
              <a:rPr lang="ru-RU" sz="2400" dirty="0"/>
              <a:t> </a:t>
            </a:r>
            <a:r>
              <a:rPr lang="ru-RU" sz="2400" dirty="0" err="1"/>
              <a:t>кемігінің</a:t>
            </a:r>
            <a:r>
              <a:rPr lang="ru-RU" sz="2400" dirty="0"/>
              <a:t> </a:t>
            </a:r>
            <a:r>
              <a:rPr lang="ru-RU" sz="2400" dirty="0" err="1"/>
              <a:t>шеткі</a:t>
            </a:r>
            <a:r>
              <a:rPr lang="ru-RU" sz="2400" dirty="0"/>
              <a:t> </a:t>
            </a:r>
            <a:r>
              <a:rPr lang="ru-RU" sz="2400" dirty="0" err="1"/>
              <a:t>бөліктеріне</a:t>
            </a:r>
            <a:r>
              <a:rPr lang="ru-RU" sz="2400" dirty="0"/>
              <a:t> </a:t>
            </a:r>
            <a:r>
              <a:rPr lang="ru-RU" sz="2400" dirty="0" err="1"/>
              <a:t>жақын</a:t>
            </a:r>
            <a:r>
              <a:rPr lang="ru-RU" sz="2400" dirty="0"/>
              <a:t> </a:t>
            </a:r>
            <a:r>
              <a:rPr lang="ru-RU" sz="2400" dirty="0" err="1"/>
              <a:t>орналасады</a:t>
            </a:r>
            <a:r>
              <a:rPr lang="ru-RU" sz="2400" dirty="0"/>
              <a:t>. </a:t>
            </a:r>
            <a:r>
              <a:rPr lang="ru-RU" sz="2400" dirty="0" err="1"/>
              <a:t>Әлі</a:t>
            </a:r>
            <a:r>
              <a:rPr lang="ru-RU" sz="2400" dirty="0"/>
              <a:t> </a:t>
            </a:r>
            <a:r>
              <a:rPr lang="ru-RU" sz="2400" dirty="0" err="1"/>
              <a:t>пісіп</a:t>
            </a:r>
            <a:r>
              <a:rPr lang="ru-RU" sz="2400" dirty="0"/>
              <a:t> </a:t>
            </a:r>
            <a:r>
              <a:rPr lang="ru-RU" sz="2400" dirty="0" err="1"/>
              <a:t>жетілмеген</a:t>
            </a:r>
            <a:r>
              <a:rPr lang="ru-RU" sz="2400" dirty="0"/>
              <a:t> </a:t>
            </a:r>
            <a:r>
              <a:rPr lang="ru-RU" sz="2400" dirty="0" err="1"/>
              <a:t>гранулоциттерді</a:t>
            </a:r>
            <a:r>
              <a:rPr lang="ru-RU" sz="2400" dirty="0"/>
              <a:t> </a:t>
            </a:r>
            <a:r>
              <a:rPr lang="ru-RU" sz="2400" dirty="0" err="1"/>
              <a:t>протеогликандар</a:t>
            </a:r>
            <a:r>
              <a:rPr lang="ru-RU" sz="2400" dirty="0"/>
              <a:t> </a:t>
            </a:r>
            <a:r>
              <a:rPr lang="ru-RU" sz="2400" dirty="0" err="1"/>
              <a:t>қоршайды</a:t>
            </a:r>
            <a:r>
              <a:rPr lang="ru-RU" sz="2400" dirty="0"/>
              <a:t>. Ал </a:t>
            </a:r>
            <a:r>
              <a:rPr lang="ru-RU" sz="2400" dirty="0" err="1"/>
              <a:t>пісіп</a:t>
            </a:r>
            <a:r>
              <a:rPr lang="ru-RU" sz="2400" dirty="0"/>
              <a:t> </a:t>
            </a:r>
            <a:r>
              <a:rPr lang="ru-RU" sz="2400" dirty="0" err="1"/>
              <a:t>жетілген</a:t>
            </a:r>
            <a:r>
              <a:rPr lang="ru-RU" sz="2400" dirty="0"/>
              <a:t> </a:t>
            </a:r>
            <a:r>
              <a:rPr lang="ru-RU" sz="2400" dirty="0" err="1"/>
              <a:t>жасушалар</a:t>
            </a:r>
            <a:r>
              <a:rPr lang="ru-RU" sz="2400" dirty="0"/>
              <a:t> </a:t>
            </a:r>
            <a:r>
              <a:rPr lang="ru-RU" sz="2400" dirty="0" err="1"/>
              <a:t>біртіндеп</a:t>
            </a:r>
            <a:r>
              <a:rPr lang="ru-RU" sz="2400" dirty="0"/>
              <a:t> </a:t>
            </a:r>
            <a:r>
              <a:rPr lang="ru-RU" sz="2400" dirty="0" err="1"/>
              <a:t>қан</a:t>
            </a:r>
            <a:r>
              <a:rPr lang="ru-RU" sz="2400" dirty="0"/>
              <a:t> </a:t>
            </a:r>
            <a:r>
              <a:rPr lang="ru-RU" sz="2400" dirty="0" err="1"/>
              <a:t>ағымына</a:t>
            </a:r>
            <a:r>
              <a:rPr lang="ru-RU" sz="2400" dirty="0"/>
              <a:t> </a:t>
            </a:r>
            <a:r>
              <a:rPr lang="ru-RU" sz="2400" dirty="0" err="1"/>
              <a:t>өтіп</a:t>
            </a:r>
            <a:r>
              <a:rPr lang="ru-RU" sz="2400" dirty="0"/>
              <a:t>, </a:t>
            </a:r>
            <a:r>
              <a:rPr lang="ru-RU" sz="2400" dirty="0" err="1"/>
              <a:t>отырады</a:t>
            </a:r>
            <a:r>
              <a:rPr lang="ru-RU" sz="2400" dirty="0"/>
              <a:t>. </a:t>
            </a:r>
            <a:r>
              <a:rPr lang="ru-RU" sz="2400" dirty="0" err="1"/>
              <a:t>Бұлардың</a:t>
            </a:r>
            <a:r>
              <a:rPr lang="ru-RU" sz="2400" dirty="0"/>
              <a:t> саны </a:t>
            </a:r>
            <a:r>
              <a:rPr lang="ru-RU" sz="2400" dirty="0" err="1"/>
              <a:t>эритроциттерге</a:t>
            </a:r>
            <a:r>
              <a:rPr lang="ru-RU" sz="2400" dirty="0"/>
              <a:t> </a:t>
            </a:r>
            <a:r>
              <a:rPr lang="ru-RU" sz="2400" dirty="0" err="1"/>
              <a:t>қарағанда</a:t>
            </a:r>
            <a:r>
              <a:rPr lang="ru-RU" sz="2400" dirty="0"/>
              <a:t> 3 </a:t>
            </a:r>
            <a:r>
              <a:rPr lang="ru-RU" sz="2400" dirty="0" err="1"/>
              <a:t>есе</a:t>
            </a:r>
            <a:r>
              <a:rPr lang="ru-RU" sz="2400" dirty="0"/>
              <a:t> </a:t>
            </a:r>
            <a:r>
              <a:rPr lang="ru-RU" sz="2400" dirty="0" err="1"/>
              <a:t>көп</a:t>
            </a:r>
            <a:r>
              <a:rPr lang="ru-RU" sz="2400" dirty="0"/>
              <a:t> </a:t>
            </a:r>
            <a:r>
              <a:rPr lang="ru-RU" sz="2400" dirty="0" err="1"/>
              <a:t>болады</a:t>
            </a:r>
            <a:r>
              <a:rPr lang="ru-RU" sz="2400" dirty="0"/>
              <a:t>.</a:t>
            </a:r>
          </a:p>
          <a:p>
            <a:pPr fontAlgn="t"/>
            <a:r>
              <a:rPr lang="ru-RU" sz="2400" dirty="0"/>
              <a:t>    </a:t>
            </a:r>
            <a:r>
              <a:rPr lang="ru-RU" sz="2400" b="1" dirty="0" err="1"/>
              <a:t>Мегакариобласттар</a:t>
            </a:r>
            <a:r>
              <a:rPr lang="ru-RU" sz="2400" b="1" dirty="0"/>
              <a:t> мен мега </a:t>
            </a:r>
            <a:r>
              <a:rPr lang="ru-RU" sz="2400" b="1" dirty="0" err="1"/>
              <a:t>кариоциттер</a:t>
            </a:r>
            <a:r>
              <a:rPr lang="ru-RU" sz="2400" dirty="0"/>
              <a:t>   </a:t>
            </a:r>
            <a:r>
              <a:rPr lang="ru-RU" sz="2400" dirty="0" err="1"/>
              <a:t>көбінесе</a:t>
            </a:r>
            <a:r>
              <a:rPr lang="ru-RU" sz="2400" dirty="0"/>
              <a:t> </a:t>
            </a:r>
            <a:r>
              <a:rPr lang="ru-RU" sz="2400" dirty="0" err="1"/>
              <a:t>синусоидты</a:t>
            </a:r>
            <a:r>
              <a:rPr lang="ru-RU" sz="2400" dirty="0"/>
              <a:t> </a:t>
            </a:r>
            <a:r>
              <a:rPr lang="ru-RU" sz="2400" dirty="0" err="1"/>
              <a:t>қан</a:t>
            </a:r>
            <a:r>
              <a:rPr lang="ru-RU" sz="2400" dirty="0"/>
              <a:t> </a:t>
            </a:r>
            <a:r>
              <a:rPr lang="ru-RU" sz="2400" dirty="0" err="1"/>
              <a:t>тамырларына</a:t>
            </a:r>
            <a:r>
              <a:rPr lang="ru-RU" sz="2400" dirty="0"/>
              <a:t> </a:t>
            </a:r>
            <a:r>
              <a:rPr lang="ru-RU" sz="2400" dirty="0" err="1"/>
              <a:t>жақын</a:t>
            </a:r>
            <a:r>
              <a:rPr lang="ru-RU" sz="2400" dirty="0"/>
              <a:t> </a:t>
            </a:r>
            <a:r>
              <a:rPr lang="ru-RU" sz="2400" dirty="0" err="1"/>
              <a:t>орналасып</a:t>
            </a:r>
            <a:r>
              <a:rPr lang="ru-RU" sz="2400" dirty="0"/>
              <a:t>, </a:t>
            </a:r>
            <a:r>
              <a:rPr lang="ru-RU" sz="2400" dirty="0" err="1"/>
              <a:t>тіпті</a:t>
            </a:r>
            <a:r>
              <a:rPr lang="ru-RU" sz="2400" dirty="0"/>
              <a:t> </a:t>
            </a:r>
            <a:r>
              <a:rPr lang="ru-RU" sz="2400" dirty="0" err="1"/>
              <a:t>цитоплазмасынан</a:t>
            </a:r>
            <a:r>
              <a:rPr lang="ru-RU" sz="2400" dirty="0"/>
              <a:t> </a:t>
            </a:r>
            <a:r>
              <a:rPr lang="ru-RU" sz="2400" dirty="0" err="1"/>
              <a:t>шыққан</a:t>
            </a:r>
            <a:r>
              <a:rPr lang="ru-RU" sz="2400" dirty="0"/>
              <a:t> </a:t>
            </a:r>
            <a:r>
              <a:rPr lang="ru-RU" sz="2400" dirty="0" err="1"/>
              <a:t>өсінділері</a:t>
            </a:r>
            <a:r>
              <a:rPr lang="ru-RU" sz="2400" dirty="0"/>
              <a:t> </a:t>
            </a:r>
            <a:r>
              <a:rPr lang="ru-RU" sz="2400" dirty="0" err="1"/>
              <a:t>қан</a:t>
            </a:r>
            <a:r>
              <a:rPr lang="ru-RU" sz="2400" dirty="0"/>
              <a:t> </a:t>
            </a:r>
            <a:r>
              <a:rPr lang="ru-RU" sz="2400" dirty="0" err="1"/>
              <a:t>тамыры</a:t>
            </a:r>
            <a:r>
              <a:rPr lang="ru-RU" sz="2400" dirty="0"/>
              <a:t> </a:t>
            </a:r>
            <a:r>
              <a:rPr lang="ru-RU" sz="2400" dirty="0" err="1"/>
              <a:t>қуысына</a:t>
            </a:r>
            <a:r>
              <a:rPr lang="ru-RU" sz="2400" dirty="0"/>
              <a:t> </a:t>
            </a:r>
            <a:r>
              <a:rPr lang="ru-RU" sz="2400" dirty="0" err="1"/>
              <a:t>еніп</a:t>
            </a:r>
            <a:r>
              <a:rPr lang="ru-RU" sz="2400" dirty="0"/>
              <a:t> те </a:t>
            </a:r>
            <a:r>
              <a:rPr lang="ru-RU" sz="2400" dirty="0" err="1"/>
              <a:t>кетеді</a:t>
            </a:r>
            <a:r>
              <a:rPr lang="ru-RU" sz="2400" dirty="0"/>
              <a:t>. </a:t>
            </a:r>
            <a:r>
              <a:rPr lang="ru-RU" sz="2400" dirty="0" err="1"/>
              <a:t>Сөйтіп</a:t>
            </a:r>
            <a:r>
              <a:rPr lang="ru-RU" sz="2400" dirty="0"/>
              <a:t> </a:t>
            </a:r>
            <a:r>
              <a:rPr lang="ru-RU" sz="2400" dirty="0" err="1"/>
              <a:t>фрагменттері</a:t>
            </a:r>
            <a:r>
              <a:rPr lang="ru-RU" sz="2400" dirty="0"/>
              <a:t> (</a:t>
            </a:r>
            <a:r>
              <a:rPr lang="ru-RU" sz="2400" dirty="0" err="1"/>
              <a:t>бөлшектері</a:t>
            </a:r>
            <a:r>
              <a:rPr lang="ru-RU" sz="2400" dirty="0"/>
              <a:t>) </a:t>
            </a:r>
            <a:r>
              <a:rPr lang="ru-RU" sz="2400" dirty="0" err="1"/>
              <a:t>қан</a:t>
            </a:r>
            <a:r>
              <a:rPr lang="ru-RU" sz="2400" dirty="0"/>
              <a:t> </a:t>
            </a:r>
            <a:r>
              <a:rPr lang="ru-RU" sz="2400" dirty="0" err="1"/>
              <a:t>кемігі</a:t>
            </a:r>
            <a:r>
              <a:rPr lang="ru-RU" sz="2400" dirty="0"/>
              <a:t> </a:t>
            </a:r>
            <a:r>
              <a:rPr lang="ru-RU" sz="2400" dirty="0" err="1"/>
              <a:t>ққұрамындағы</a:t>
            </a:r>
            <a:r>
              <a:rPr lang="ru-RU" sz="2400" dirty="0"/>
              <a:t> </a:t>
            </a:r>
            <a:r>
              <a:rPr lang="ru-RU" sz="2400" dirty="0" err="1"/>
              <a:t>аралшықтарда</a:t>
            </a:r>
            <a:r>
              <a:rPr lang="ru-RU" sz="2400" dirty="0"/>
              <a:t> </a:t>
            </a:r>
            <a:r>
              <a:rPr lang="ru-RU" sz="2400" dirty="0" err="1"/>
              <a:t>лимфоциттер</a:t>
            </a:r>
            <a:r>
              <a:rPr lang="ru-RU" sz="2400" dirty="0"/>
              <a:t> мен </a:t>
            </a:r>
            <a:r>
              <a:rPr lang="ru-RU" sz="2400" dirty="0" err="1"/>
              <a:t>моноциттер</a:t>
            </a:r>
            <a:r>
              <a:rPr lang="ru-RU" sz="2400" dirty="0"/>
              <a:t> </a:t>
            </a:r>
            <a:r>
              <a:rPr lang="ru-RU" sz="2400" dirty="0" err="1"/>
              <a:t>орналасқан</a:t>
            </a:r>
            <a:r>
              <a:rPr lang="ru-RU" sz="2400" dirty="0"/>
              <a:t> </a:t>
            </a:r>
            <a:r>
              <a:rPr lang="ru-RU" sz="2400" dirty="0" err="1"/>
              <a:t>тұстары</a:t>
            </a:r>
            <a:r>
              <a:rPr lang="ru-RU" sz="2400" dirty="0"/>
              <a:t> </a:t>
            </a:r>
            <a:r>
              <a:rPr lang="ru-RU" sz="2400" dirty="0" err="1"/>
              <a:t>қан</a:t>
            </a:r>
            <a:r>
              <a:rPr lang="ru-RU" sz="2400" dirty="0"/>
              <a:t> </a:t>
            </a:r>
            <a:r>
              <a:rPr lang="ru-RU" sz="2400" dirty="0" err="1"/>
              <a:t>тамырларын</a:t>
            </a:r>
            <a:r>
              <a:rPr lang="ru-RU" sz="2400" dirty="0"/>
              <a:t> </a:t>
            </a:r>
            <a:r>
              <a:rPr lang="ru-RU" sz="2400" dirty="0" err="1"/>
              <a:t>қоршай</a:t>
            </a:r>
            <a:r>
              <a:rPr lang="ru-RU" sz="2400" dirty="0"/>
              <a:t> </a:t>
            </a:r>
            <a:r>
              <a:rPr lang="ru-RU" sz="2400" dirty="0" err="1"/>
              <a:t>жатады</a:t>
            </a:r>
            <a:r>
              <a:rPr lang="ru-RU" sz="2400" dirty="0"/>
              <a:t>. </a:t>
            </a:r>
            <a:r>
              <a:rPr lang="ru-RU" sz="2400" dirty="0" err="1"/>
              <a:t>Сүйек</a:t>
            </a:r>
            <a:r>
              <a:rPr lang="ru-RU" sz="2400" dirty="0"/>
              <a:t> </a:t>
            </a:r>
            <a:r>
              <a:rPr lang="ru-RU" sz="2400" dirty="0" err="1"/>
              <a:t>кемігінде</a:t>
            </a:r>
            <a:r>
              <a:rPr lang="ru-RU" sz="2400" dirty="0"/>
              <a:t> </a:t>
            </a:r>
            <a:r>
              <a:rPr lang="ru-RU" sz="2400" dirty="0" err="1"/>
              <a:t>қабыну</a:t>
            </a:r>
            <a:r>
              <a:rPr lang="ru-RU" sz="2400" dirty="0"/>
              <a:t> </a:t>
            </a:r>
            <a:r>
              <a:rPr lang="ru-RU" sz="2400" dirty="0" err="1"/>
              <a:t>ошақтары</a:t>
            </a:r>
            <a:r>
              <a:rPr lang="ru-RU" sz="2400" dirty="0"/>
              <a:t> </a:t>
            </a:r>
            <a:r>
              <a:rPr lang="ru-RU" sz="2400" dirty="0" err="1"/>
              <a:t>пайда</a:t>
            </a:r>
            <a:r>
              <a:rPr lang="ru-RU" sz="2400" dirty="0"/>
              <a:t> </a:t>
            </a:r>
            <a:r>
              <a:rPr lang="ru-RU" sz="2400" dirty="0" err="1"/>
              <a:t>болса</a:t>
            </a:r>
            <a:r>
              <a:rPr lang="ru-RU" sz="2400" dirty="0"/>
              <a:t>, </a:t>
            </a:r>
            <a:r>
              <a:rPr lang="ru-RU" sz="2400" dirty="0" err="1"/>
              <a:t>пісіп</a:t>
            </a:r>
            <a:r>
              <a:rPr lang="ru-RU" sz="2400" dirty="0"/>
              <a:t> </a:t>
            </a:r>
            <a:r>
              <a:rPr lang="ru-RU" sz="2400" dirty="0" err="1"/>
              <a:t>жетілмеген</a:t>
            </a:r>
            <a:r>
              <a:rPr lang="ru-RU" sz="2400" dirty="0"/>
              <a:t> </a:t>
            </a:r>
            <a:r>
              <a:rPr lang="ru-RU" sz="2400" dirty="0" err="1"/>
              <a:t>қан</a:t>
            </a:r>
            <a:r>
              <a:rPr lang="ru-RU" sz="2400" dirty="0"/>
              <a:t> </a:t>
            </a:r>
            <a:r>
              <a:rPr lang="ru-RU" sz="2400" dirty="0" err="1"/>
              <a:t>жасушалары</a:t>
            </a:r>
            <a:r>
              <a:rPr lang="ru-RU" sz="2400" dirty="0"/>
              <a:t> </a:t>
            </a:r>
            <a:r>
              <a:rPr lang="ru-RU" sz="2400" dirty="0" err="1"/>
              <a:t>қан</a:t>
            </a:r>
            <a:r>
              <a:rPr lang="ru-RU" sz="2400" dirty="0"/>
              <a:t> </a:t>
            </a:r>
            <a:r>
              <a:rPr lang="ru-RU" sz="2400" dirty="0" err="1"/>
              <a:t>ағымына</a:t>
            </a:r>
            <a:r>
              <a:rPr lang="ru-RU" sz="2400" dirty="0"/>
              <a:t> </a:t>
            </a:r>
            <a:r>
              <a:rPr lang="ru-RU" sz="2400" dirty="0" err="1"/>
              <a:t>өтіп</a:t>
            </a:r>
            <a:r>
              <a:rPr lang="ru-RU" sz="2400" dirty="0"/>
              <a:t> те </a:t>
            </a:r>
            <a:r>
              <a:rPr lang="ru-RU" sz="2400" dirty="0" err="1"/>
              <a:t>кетеді</a:t>
            </a:r>
            <a:r>
              <a:rPr lang="ru-RU" sz="2400" dirty="0"/>
              <a:t>. </a:t>
            </a:r>
            <a:r>
              <a:rPr lang="ru-RU" sz="2400" dirty="0" err="1"/>
              <a:t>Оларға</a:t>
            </a:r>
            <a:r>
              <a:rPr lang="ru-RU" sz="2400" dirty="0"/>
              <a:t> </a:t>
            </a:r>
            <a:r>
              <a:rPr lang="ru-RU" sz="2400" dirty="0" err="1"/>
              <a:t>миелоциттер</a:t>
            </a:r>
            <a:r>
              <a:rPr lang="ru-RU" sz="2400" dirty="0"/>
              <a:t> мен </a:t>
            </a:r>
            <a:r>
              <a:rPr lang="ru-RU" sz="2400" dirty="0" err="1"/>
              <a:t>эритробласттар</a:t>
            </a:r>
            <a:r>
              <a:rPr lang="ru-RU" sz="2400" dirty="0"/>
              <a:t> </a:t>
            </a:r>
            <a:r>
              <a:rPr lang="ru-RU" sz="2400" dirty="0" err="1"/>
              <a:t>жатады</a:t>
            </a:r>
            <a:r>
              <a:rPr lang="ru-RU" sz="2400" dirty="0"/>
              <a:t>. </a:t>
            </a:r>
            <a:r>
              <a:rPr lang="ru-RU" sz="2400" dirty="0" err="1"/>
              <a:t>Қалыпты</a:t>
            </a:r>
            <a:r>
              <a:rPr lang="ru-RU" sz="2400" dirty="0"/>
              <a:t> </a:t>
            </a:r>
            <a:r>
              <a:rPr lang="ru-RU" sz="2400" dirty="0" err="1"/>
              <a:t>жағдайда</a:t>
            </a:r>
            <a:r>
              <a:rPr lang="ru-RU" sz="2400" dirty="0"/>
              <a:t> </a:t>
            </a:r>
            <a:r>
              <a:rPr lang="ru-RU" sz="2400" dirty="0" err="1"/>
              <a:t>мұндай</a:t>
            </a:r>
            <a:r>
              <a:rPr lang="ru-RU" sz="2400" dirty="0"/>
              <a:t> </a:t>
            </a:r>
            <a:r>
              <a:rPr lang="ru-RU" sz="2400" dirty="0" err="1"/>
              <a:t>құбылыстар</a:t>
            </a:r>
            <a:r>
              <a:rPr lang="ru-RU" sz="2400" dirty="0"/>
              <a:t> </a:t>
            </a:r>
            <a:r>
              <a:rPr lang="ru-RU" sz="2400" dirty="0" err="1"/>
              <a:t>байқалмайды</a:t>
            </a:r>
            <a:r>
              <a:rPr lang="ru-RU" sz="2400" dirty="0"/>
              <a:t>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905016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052737"/>
            <a:ext cx="8229600" cy="507342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    </a:t>
            </a:r>
            <a:r>
              <a:rPr lang="ru-RU" b="1" dirty="0"/>
              <a:t>Тимус (</a:t>
            </a:r>
            <a:r>
              <a:rPr lang="ru-RU" b="1" dirty="0" err="1"/>
              <a:t>айырша</a:t>
            </a:r>
            <a:r>
              <a:rPr lang="ru-RU" b="1" dirty="0"/>
              <a:t> без)</a:t>
            </a:r>
            <a:r>
              <a:rPr lang="ru-RU" dirty="0"/>
              <a:t> – </a:t>
            </a:r>
            <a:r>
              <a:rPr lang="ru-RU" dirty="0" err="1"/>
              <a:t>лимфоцитопоэз</a:t>
            </a:r>
            <a:r>
              <a:rPr lang="ru-RU" dirty="0"/>
              <a:t> бен </a:t>
            </a:r>
            <a:r>
              <a:rPr lang="ru-RU" dirty="0" err="1"/>
              <a:t>иммуногенездің</a:t>
            </a:r>
            <a:r>
              <a:rPr lang="ru-RU" dirty="0"/>
              <a:t> </a:t>
            </a:r>
            <a:r>
              <a:rPr lang="ru-RU" dirty="0" err="1"/>
              <a:t>орталық</a:t>
            </a:r>
            <a:r>
              <a:rPr lang="ru-RU" dirty="0"/>
              <a:t> </a:t>
            </a:r>
            <a:r>
              <a:rPr lang="ru-RU" dirty="0" err="1"/>
              <a:t>мүшесі</a:t>
            </a:r>
            <a:r>
              <a:rPr lang="ru-RU" dirty="0"/>
              <a:t>. </a:t>
            </a:r>
            <a:r>
              <a:rPr lang="ru-RU" dirty="0" err="1"/>
              <a:t>Сүйек</a:t>
            </a:r>
            <a:r>
              <a:rPr lang="ru-RU" dirty="0"/>
              <a:t> </a:t>
            </a:r>
            <a:r>
              <a:rPr lang="ru-RU" dirty="0" err="1"/>
              <a:t>кемігінен</a:t>
            </a:r>
            <a:r>
              <a:rPr lang="ru-RU" dirty="0"/>
              <a:t> </a:t>
            </a:r>
            <a:r>
              <a:rPr lang="ru-RU" dirty="0" err="1"/>
              <a:t>келген</a:t>
            </a:r>
            <a:r>
              <a:rPr lang="ru-RU" dirty="0"/>
              <a:t> Т – </a:t>
            </a:r>
            <a:r>
              <a:rPr lang="ru-RU" dirty="0" err="1"/>
              <a:t>лимфоциттердің</a:t>
            </a:r>
            <a:r>
              <a:rPr lang="ru-RU" dirty="0"/>
              <a:t> </a:t>
            </a:r>
            <a:r>
              <a:rPr lang="ru-RU" dirty="0" err="1"/>
              <a:t>антигенге</a:t>
            </a:r>
            <a:r>
              <a:rPr lang="ru-RU" dirty="0"/>
              <a:t> </a:t>
            </a:r>
            <a:r>
              <a:rPr lang="ru-RU" dirty="0" err="1"/>
              <a:t>тәуелсіз</a:t>
            </a:r>
            <a:r>
              <a:rPr lang="ru-RU" dirty="0"/>
              <a:t> </a:t>
            </a:r>
            <a:r>
              <a:rPr lang="ru-RU" dirty="0" err="1"/>
              <a:t>ізашары</a:t>
            </a:r>
            <a:r>
              <a:rPr lang="ru-RU" dirty="0"/>
              <a:t> </a:t>
            </a:r>
            <a:r>
              <a:rPr lang="ru-RU" dirty="0" err="1"/>
              <a:t>тимуста</a:t>
            </a:r>
            <a:r>
              <a:rPr lang="ru-RU" dirty="0"/>
              <a:t> </a:t>
            </a:r>
            <a:r>
              <a:rPr lang="ru-RU" dirty="0" err="1"/>
              <a:t>әрі</a:t>
            </a:r>
            <a:r>
              <a:rPr lang="ru-RU" dirty="0"/>
              <a:t> </a:t>
            </a:r>
            <a:r>
              <a:rPr lang="ru-RU" dirty="0" err="1"/>
              <a:t>қарай</a:t>
            </a:r>
            <a:r>
              <a:rPr lang="ru-RU" dirty="0"/>
              <a:t> </a:t>
            </a:r>
            <a:r>
              <a:rPr lang="ru-RU" dirty="0" err="1"/>
              <a:t>дамып</a:t>
            </a:r>
            <a:r>
              <a:rPr lang="ru-RU" dirty="0"/>
              <a:t>, </a:t>
            </a:r>
            <a:r>
              <a:rPr lang="ru-RU" dirty="0" err="1"/>
              <a:t>жасушалық</a:t>
            </a:r>
            <a:r>
              <a:rPr lang="ru-RU" dirty="0"/>
              <a:t> иммунитет </a:t>
            </a:r>
            <a:r>
              <a:rPr lang="ru-RU" dirty="0" err="1"/>
              <a:t>реакцияларын</a:t>
            </a:r>
            <a:r>
              <a:rPr lang="ru-RU" dirty="0"/>
              <a:t> </a:t>
            </a:r>
            <a:r>
              <a:rPr lang="ru-RU" dirty="0" err="1"/>
              <a:t>жүзеге</a:t>
            </a:r>
            <a:r>
              <a:rPr lang="ru-RU" dirty="0"/>
              <a:t> </a:t>
            </a:r>
            <a:r>
              <a:rPr lang="ru-RU" dirty="0" err="1"/>
              <a:t>асырып</a:t>
            </a:r>
            <a:r>
              <a:rPr lang="ru-RU" dirty="0"/>
              <a:t>, </a:t>
            </a:r>
            <a:r>
              <a:rPr lang="ru-RU" dirty="0" err="1"/>
              <a:t>гуморальді</a:t>
            </a:r>
            <a:r>
              <a:rPr lang="ru-RU" dirty="0"/>
              <a:t> </a:t>
            </a:r>
            <a:r>
              <a:rPr lang="ru-RU" dirty="0" err="1"/>
              <a:t>иммунитетті</a:t>
            </a:r>
            <a:r>
              <a:rPr lang="ru-RU" dirty="0"/>
              <a:t> </a:t>
            </a:r>
            <a:r>
              <a:rPr lang="ru-RU" dirty="0" err="1"/>
              <a:t>реттейді</a:t>
            </a:r>
            <a:r>
              <a:rPr lang="ru-RU" dirty="0"/>
              <a:t>. </a:t>
            </a:r>
            <a:r>
              <a:rPr lang="ru-RU" dirty="0" err="1"/>
              <a:t>Жаңа</a:t>
            </a:r>
            <a:r>
              <a:rPr lang="ru-RU" dirty="0"/>
              <a:t> </a:t>
            </a:r>
            <a:r>
              <a:rPr lang="ru-RU" dirty="0" err="1"/>
              <a:t>туған</a:t>
            </a:r>
            <a:r>
              <a:rPr lang="ru-RU" dirty="0"/>
              <a:t> </a:t>
            </a:r>
            <a:r>
              <a:rPr lang="ru-RU" dirty="0" err="1"/>
              <a:t>жануарлардың</a:t>
            </a:r>
            <a:r>
              <a:rPr lang="ru-RU" dirty="0"/>
              <a:t> </a:t>
            </a:r>
            <a:r>
              <a:rPr lang="ru-RU" dirty="0" err="1"/>
              <a:t>тимусын</a:t>
            </a:r>
            <a:r>
              <a:rPr lang="ru-RU" dirty="0"/>
              <a:t> </a:t>
            </a:r>
            <a:r>
              <a:rPr lang="ru-RU" dirty="0" err="1"/>
              <a:t>алып</a:t>
            </a:r>
            <a:r>
              <a:rPr lang="ru-RU" dirty="0"/>
              <a:t> </a:t>
            </a:r>
            <a:r>
              <a:rPr lang="ru-RU" dirty="0" err="1"/>
              <a:t>тастаса</a:t>
            </a:r>
            <a:r>
              <a:rPr lang="ru-RU" dirty="0"/>
              <a:t>,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қан</a:t>
            </a:r>
            <a:r>
              <a:rPr lang="ru-RU" dirty="0"/>
              <a:t> </a:t>
            </a:r>
            <a:r>
              <a:rPr lang="ru-RU" dirty="0" err="1"/>
              <a:t>жасайтын</a:t>
            </a:r>
            <a:r>
              <a:rPr lang="ru-RU" dirty="0"/>
              <a:t> </a:t>
            </a:r>
            <a:r>
              <a:rPr lang="ru-RU" dirty="0" err="1"/>
              <a:t>мүшелерде</a:t>
            </a:r>
            <a:r>
              <a:rPr lang="ru-RU" dirty="0"/>
              <a:t> </a:t>
            </a:r>
            <a:r>
              <a:rPr lang="ru-RU" dirty="0" err="1"/>
              <a:t>лимфоциттер</a:t>
            </a:r>
            <a:r>
              <a:rPr lang="ru-RU" dirty="0"/>
              <a:t> саны </a:t>
            </a:r>
            <a:r>
              <a:rPr lang="ru-RU" dirty="0" err="1"/>
              <a:t>азайып</a:t>
            </a:r>
            <a:r>
              <a:rPr lang="ru-RU" dirty="0"/>
              <a:t>, </a:t>
            </a:r>
            <a:r>
              <a:rPr lang="ru-RU" dirty="0" err="1"/>
              <a:t>кіші</a:t>
            </a:r>
            <a:r>
              <a:rPr lang="ru-RU" dirty="0"/>
              <a:t> </a:t>
            </a:r>
            <a:r>
              <a:rPr lang="ru-RU" dirty="0" err="1"/>
              <a:t>лимфоциттер</a:t>
            </a:r>
            <a:r>
              <a:rPr lang="ru-RU" dirty="0"/>
              <a:t> </a:t>
            </a:r>
            <a:r>
              <a:rPr lang="ru-RU" dirty="0" err="1"/>
              <a:t>жойылады</a:t>
            </a:r>
            <a:r>
              <a:rPr lang="ru-RU" dirty="0"/>
              <a:t> да, </a:t>
            </a:r>
            <a:r>
              <a:rPr lang="ru-RU" dirty="0" err="1"/>
              <a:t>жалпы</a:t>
            </a:r>
            <a:r>
              <a:rPr lang="ru-RU" dirty="0"/>
              <a:t> </a:t>
            </a:r>
            <a:r>
              <a:rPr lang="ru-RU" dirty="0" err="1"/>
              <a:t>лейкоциттердің</a:t>
            </a:r>
            <a:r>
              <a:rPr lang="ru-RU" dirty="0"/>
              <a:t> </a:t>
            </a:r>
            <a:r>
              <a:rPr lang="ru-RU" dirty="0" err="1"/>
              <a:t>санының</a:t>
            </a:r>
            <a:r>
              <a:rPr lang="ru-RU" dirty="0"/>
              <a:t> </a:t>
            </a:r>
            <a:r>
              <a:rPr lang="ru-RU" dirty="0" err="1"/>
              <a:t>күрт</a:t>
            </a:r>
            <a:r>
              <a:rPr lang="ru-RU" dirty="0"/>
              <a:t> </a:t>
            </a:r>
            <a:r>
              <a:rPr lang="ru-RU" dirty="0" err="1"/>
              <a:t>төмендеуі</a:t>
            </a:r>
            <a:r>
              <a:rPr lang="ru-RU" dirty="0"/>
              <a:t> (</a:t>
            </a:r>
            <a:r>
              <a:rPr lang="ru-RU" dirty="0" err="1"/>
              <a:t>мүшелердің</a:t>
            </a:r>
            <a:r>
              <a:rPr lang="ru-RU" dirty="0"/>
              <a:t> </a:t>
            </a:r>
            <a:r>
              <a:rPr lang="ru-RU" dirty="0" err="1"/>
              <a:t>атрофиясынан</a:t>
            </a:r>
            <a:r>
              <a:rPr lang="ru-RU" dirty="0"/>
              <a:t>, </a:t>
            </a:r>
            <a:r>
              <a:rPr lang="ru-RU" dirty="0" err="1"/>
              <a:t>мүшелер</a:t>
            </a:r>
            <a:r>
              <a:rPr lang="ru-RU" dirty="0"/>
              <a:t> </a:t>
            </a:r>
            <a:r>
              <a:rPr lang="ru-RU" dirty="0" err="1"/>
              <a:t>қанданады</a:t>
            </a:r>
            <a:r>
              <a:rPr lang="ru-RU" dirty="0"/>
              <a:t>)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тағы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белгілер</a:t>
            </a:r>
            <a:r>
              <a:rPr lang="ru-RU" dirty="0"/>
              <a:t> </a:t>
            </a:r>
            <a:r>
              <a:rPr lang="ru-RU" dirty="0" err="1"/>
              <a:t>байқалады</a:t>
            </a:r>
            <a:r>
              <a:rPr lang="ru-RU" dirty="0"/>
              <a:t>. </a:t>
            </a:r>
            <a:r>
              <a:rPr lang="ru-RU" dirty="0" err="1"/>
              <a:t>Мұндай</a:t>
            </a:r>
            <a:r>
              <a:rPr lang="ru-RU" dirty="0"/>
              <a:t> </a:t>
            </a:r>
            <a:r>
              <a:rPr lang="ru-RU" dirty="0" err="1"/>
              <a:t>кезде</a:t>
            </a:r>
            <a:r>
              <a:rPr lang="ru-RU" dirty="0"/>
              <a:t> </a:t>
            </a:r>
            <a:r>
              <a:rPr lang="ru-RU" dirty="0" err="1"/>
              <a:t>ағза</a:t>
            </a:r>
            <a:r>
              <a:rPr lang="ru-RU" dirty="0"/>
              <a:t> </a:t>
            </a:r>
            <a:r>
              <a:rPr lang="ru-RU" dirty="0" err="1"/>
              <a:t>көптеген</a:t>
            </a:r>
            <a:r>
              <a:rPr lang="ru-RU" dirty="0"/>
              <a:t> </a:t>
            </a:r>
            <a:r>
              <a:rPr lang="ru-RU" dirty="0" err="1"/>
              <a:t>инфекциялы</a:t>
            </a:r>
            <a:r>
              <a:rPr lang="ru-RU" dirty="0"/>
              <a:t> – </a:t>
            </a:r>
            <a:r>
              <a:rPr lang="ru-RU" dirty="0" err="1"/>
              <a:t>жұқпалы</a:t>
            </a:r>
            <a:r>
              <a:rPr lang="ru-RU" dirty="0"/>
              <a:t> </a:t>
            </a:r>
            <a:r>
              <a:rPr lang="ru-RU" dirty="0" err="1"/>
              <a:t>ауруларға</a:t>
            </a:r>
            <a:r>
              <a:rPr lang="ru-RU" dirty="0"/>
              <a:t> </a:t>
            </a:r>
            <a:r>
              <a:rPr lang="ru-RU" dirty="0" err="1"/>
              <a:t>өте</a:t>
            </a:r>
            <a:r>
              <a:rPr lang="ru-RU" dirty="0"/>
              <a:t> </a:t>
            </a:r>
            <a:r>
              <a:rPr lang="ru-RU" dirty="0" err="1"/>
              <a:t>сезімтал</a:t>
            </a:r>
            <a:r>
              <a:rPr lang="ru-RU" dirty="0"/>
              <a:t> </a:t>
            </a:r>
            <a:r>
              <a:rPr lang="ru-RU" dirty="0" err="1"/>
              <a:t>келеді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6083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1585" y="836713"/>
            <a:ext cx="7745505" cy="41658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dirty="0" err="1" smtClean="0"/>
              <a:t>Тимусты</a:t>
            </a:r>
            <a:r>
              <a:rPr lang="ru-RU" dirty="0" smtClean="0"/>
              <a:t> </a:t>
            </a:r>
            <a:r>
              <a:rPr lang="ru-RU" dirty="0" err="1" smtClean="0"/>
              <a:t>бастамас</a:t>
            </a:r>
            <a:r>
              <a:rPr lang="ru-RU" dirty="0"/>
              <a:t> </a:t>
            </a:r>
            <a:r>
              <a:rPr lang="ru-RU" dirty="0" err="1" smtClean="0"/>
              <a:t>ұрықтық</a:t>
            </a:r>
            <a:r>
              <a:rPr lang="ru-RU" dirty="0"/>
              <a:t> </a:t>
            </a:r>
            <a:r>
              <a:rPr lang="ru-RU" dirty="0" err="1"/>
              <a:t>дамудың</a:t>
            </a:r>
            <a:r>
              <a:rPr lang="ru-RU" dirty="0"/>
              <a:t>  </a:t>
            </a:r>
            <a:r>
              <a:rPr lang="ru-RU" dirty="0" err="1"/>
              <a:t>алғашқы</a:t>
            </a:r>
            <a:r>
              <a:rPr lang="ru-RU" dirty="0"/>
              <a:t> </a:t>
            </a:r>
            <a:r>
              <a:rPr lang="ru-RU" dirty="0" err="1"/>
              <a:t>айында</a:t>
            </a:r>
            <a:r>
              <a:rPr lang="ru-RU" dirty="0"/>
              <a:t> </a:t>
            </a:r>
            <a:r>
              <a:rPr lang="ru-RU" dirty="0" err="1"/>
              <a:t>жұтқыншақтың</a:t>
            </a:r>
            <a:r>
              <a:rPr lang="ru-RU" dirty="0"/>
              <a:t> </a:t>
            </a:r>
            <a:r>
              <a:rPr lang="ru-RU" dirty="0" err="1"/>
              <a:t>эпителиінің</a:t>
            </a:r>
            <a:r>
              <a:rPr lang="ru-RU" dirty="0"/>
              <a:t> III – IV </a:t>
            </a:r>
            <a:r>
              <a:rPr lang="ru-RU" dirty="0" err="1"/>
              <a:t>желбезек</a:t>
            </a:r>
            <a:r>
              <a:rPr lang="ru-RU" dirty="0"/>
              <a:t> </a:t>
            </a:r>
            <a:r>
              <a:rPr lang="ru-RU" dirty="0" err="1"/>
              <a:t>қалталарының</a:t>
            </a:r>
            <a:r>
              <a:rPr lang="ru-RU" dirty="0"/>
              <a:t> </a:t>
            </a:r>
            <a:r>
              <a:rPr lang="ru-RU" dirty="0" err="1"/>
              <a:t>құрамындағы</a:t>
            </a:r>
            <a:r>
              <a:rPr lang="ru-RU" dirty="0"/>
              <a:t>  </a:t>
            </a:r>
            <a:r>
              <a:rPr lang="ru-RU" dirty="0" err="1"/>
              <a:t>көп</a:t>
            </a:r>
            <a:r>
              <a:rPr lang="ru-RU" dirty="0"/>
              <a:t> </a:t>
            </a:r>
            <a:r>
              <a:rPr lang="ru-RU" dirty="0" err="1"/>
              <a:t>қабаты</a:t>
            </a:r>
            <a:r>
              <a:rPr lang="ru-RU" dirty="0"/>
              <a:t> эпителий </a:t>
            </a:r>
            <a:r>
              <a:rPr lang="ru-RU" dirty="0" err="1"/>
              <a:t>тізбегінен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  </a:t>
            </a:r>
            <a:r>
              <a:rPr lang="ru-RU" dirty="0" err="1"/>
              <a:t>болады.Ұрықтың</a:t>
            </a:r>
            <a:r>
              <a:rPr lang="ru-RU" dirty="0"/>
              <a:t> </a:t>
            </a:r>
            <a:r>
              <a:rPr lang="ru-RU" dirty="0" err="1"/>
              <a:t>дамуының</a:t>
            </a:r>
            <a:r>
              <a:rPr lang="ru-RU" dirty="0"/>
              <a:t> 7-аптасында  </a:t>
            </a:r>
            <a:r>
              <a:rPr lang="ru-RU" dirty="0" err="1"/>
              <a:t>адам</a:t>
            </a:r>
            <a:r>
              <a:rPr lang="ru-RU" dirty="0"/>
              <a:t> </a:t>
            </a:r>
            <a:r>
              <a:rPr lang="ru-RU" dirty="0" err="1"/>
              <a:t>тимусының</a:t>
            </a:r>
            <a:r>
              <a:rPr lang="ru-RU" dirty="0"/>
              <a:t> эпителий </a:t>
            </a:r>
            <a:r>
              <a:rPr lang="ru-RU" dirty="0" err="1"/>
              <a:t>құрамында</a:t>
            </a:r>
            <a:r>
              <a:rPr lang="ru-RU" dirty="0"/>
              <a:t>  </a:t>
            </a:r>
            <a:r>
              <a:rPr lang="ru-RU" dirty="0" err="1"/>
              <a:t>алғашқы</a:t>
            </a:r>
            <a:r>
              <a:rPr lang="ru-RU" dirty="0"/>
              <a:t> </a:t>
            </a:r>
            <a:r>
              <a:rPr lang="ru-RU" dirty="0" err="1"/>
              <a:t>лимфоциттер</a:t>
            </a:r>
            <a:r>
              <a:rPr lang="ru-RU" dirty="0"/>
              <a:t> </a:t>
            </a:r>
            <a:r>
              <a:rPr lang="ru-RU" dirty="0" err="1"/>
              <a:t>дамиды.Ал</a:t>
            </a:r>
            <a:r>
              <a:rPr lang="ru-RU" dirty="0"/>
              <a:t> 11-12апталық  </a:t>
            </a:r>
            <a:r>
              <a:rPr lang="ru-RU" dirty="0" err="1"/>
              <a:t>ұрықта</a:t>
            </a:r>
            <a:r>
              <a:rPr lang="ru-RU" dirty="0"/>
              <a:t> </a:t>
            </a:r>
            <a:r>
              <a:rPr lang="ru-RU" dirty="0" err="1"/>
              <a:t>лимфоциттердің</a:t>
            </a:r>
            <a:r>
              <a:rPr lang="ru-RU" dirty="0"/>
              <a:t> </a:t>
            </a:r>
            <a:r>
              <a:rPr lang="ru-RU" dirty="0" err="1"/>
              <a:t>бөлінуі</a:t>
            </a:r>
            <a:r>
              <a:rPr lang="ru-RU" dirty="0"/>
              <a:t> </a:t>
            </a:r>
            <a:r>
              <a:rPr lang="ru-RU" dirty="0" err="1"/>
              <a:t>жүзеге</a:t>
            </a:r>
            <a:r>
              <a:rPr lang="ru-RU" dirty="0"/>
              <a:t> </a:t>
            </a:r>
            <a:r>
              <a:rPr lang="ru-RU" dirty="0" err="1"/>
              <a:t>асады.Т</a:t>
            </a:r>
            <a:r>
              <a:rPr lang="ru-RU" dirty="0"/>
              <a:t>-антиген </a:t>
            </a:r>
            <a:r>
              <a:rPr lang="ru-RU" dirty="0" err="1"/>
              <a:t>пайда</a:t>
            </a:r>
            <a:r>
              <a:rPr lang="ru-RU" dirty="0"/>
              <a:t> болады.3-айлық  </a:t>
            </a:r>
            <a:r>
              <a:rPr lang="ru-RU" dirty="0" err="1"/>
              <a:t>нәрестеде</a:t>
            </a:r>
            <a:r>
              <a:rPr lang="ru-RU" dirty="0"/>
              <a:t> </a:t>
            </a:r>
            <a:r>
              <a:rPr lang="ru-RU" dirty="0" err="1"/>
              <a:t>тимустың</a:t>
            </a:r>
            <a:r>
              <a:rPr lang="ru-RU" dirty="0"/>
              <a:t> </a:t>
            </a:r>
            <a:r>
              <a:rPr lang="ru-RU" dirty="0" err="1"/>
              <a:t>паренхимасында</a:t>
            </a:r>
            <a:r>
              <a:rPr lang="ru-RU" dirty="0"/>
              <a:t> </a:t>
            </a:r>
            <a:r>
              <a:rPr lang="ru-RU" dirty="0" err="1"/>
              <a:t>қыртысты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боз</a:t>
            </a:r>
            <a:r>
              <a:rPr lang="ru-RU" dirty="0"/>
              <a:t> </a:t>
            </a:r>
            <a:r>
              <a:rPr lang="ru-RU" dirty="0" err="1"/>
              <a:t>затының</a:t>
            </a:r>
            <a:r>
              <a:rPr lang="ru-RU" dirty="0"/>
              <a:t> </a:t>
            </a:r>
            <a:r>
              <a:rPr lang="ru-RU" dirty="0" err="1"/>
              <a:t>бөліктері</a:t>
            </a:r>
            <a:r>
              <a:rPr lang="ru-RU" dirty="0"/>
              <a:t>  </a:t>
            </a:r>
            <a:r>
              <a:rPr lang="ru-RU" dirty="0" err="1"/>
              <a:t>байқалады.Боз</a:t>
            </a:r>
            <a:r>
              <a:rPr lang="ru-RU" dirty="0"/>
              <a:t> </a:t>
            </a:r>
            <a:r>
              <a:rPr lang="ru-RU" dirty="0" err="1"/>
              <a:t>затының</a:t>
            </a:r>
            <a:r>
              <a:rPr lang="ru-RU" dirty="0"/>
              <a:t> </a:t>
            </a:r>
            <a:r>
              <a:rPr lang="ru-RU" dirty="0" err="1"/>
              <a:t>стромасында</a:t>
            </a:r>
            <a:r>
              <a:rPr lang="ru-RU" dirty="0"/>
              <a:t>  </a:t>
            </a:r>
            <a:r>
              <a:rPr lang="ru-RU" dirty="0" err="1"/>
              <a:t>қабатталған</a:t>
            </a:r>
            <a:r>
              <a:rPr lang="ru-RU" dirty="0"/>
              <a:t> </a:t>
            </a:r>
            <a:r>
              <a:rPr lang="ru-RU" dirty="0" err="1"/>
              <a:t>эпителиальды</a:t>
            </a:r>
            <a:r>
              <a:rPr lang="ru-RU" dirty="0"/>
              <a:t> </a:t>
            </a:r>
            <a:r>
              <a:rPr lang="ru-RU" dirty="0" err="1"/>
              <a:t>денешіктер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 бола </a:t>
            </a:r>
            <a:r>
              <a:rPr lang="ru-RU" dirty="0" err="1"/>
              <a:t>бастады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6177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Құрылысы.Тимустың</a:t>
            </a:r>
            <a:r>
              <a:rPr lang="ru-RU" dirty="0"/>
              <a:t> сырты </a:t>
            </a:r>
            <a:r>
              <a:rPr lang="ru-RU" dirty="0" err="1"/>
              <a:t>дәнекер</a:t>
            </a:r>
            <a:r>
              <a:rPr lang="ru-RU" dirty="0"/>
              <a:t> </a:t>
            </a:r>
            <a:r>
              <a:rPr lang="ru-RU" dirty="0" err="1"/>
              <a:t>тінді</a:t>
            </a:r>
            <a:r>
              <a:rPr lang="ru-RU" dirty="0"/>
              <a:t> </a:t>
            </a:r>
            <a:r>
              <a:rPr lang="ru-RU" dirty="0" err="1"/>
              <a:t>капсуламен</a:t>
            </a:r>
            <a:r>
              <a:rPr lang="ru-RU" dirty="0"/>
              <a:t> </a:t>
            </a:r>
            <a:r>
              <a:rPr lang="ru-RU" dirty="0" err="1"/>
              <a:t>қапталған.Капсула</a:t>
            </a:r>
            <a:r>
              <a:rPr lang="ru-RU" dirty="0"/>
              <a:t> </a:t>
            </a:r>
            <a:r>
              <a:rPr lang="ru-RU" dirty="0" err="1"/>
              <a:t>астында</a:t>
            </a:r>
            <a:r>
              <a:rPr lang="ru-RU" dirty="0"/>
              <a:t> </a:t>
            </a:r>
            <a:r>
              <a:rPr lang="ru-RU" dirty="0" err="1"/>
              <a:t>бездің</a:t>
            </a:r>
            <a:r>
              <a:rPr lang="ru-RU" dirty="0"/>
              <a:t> </a:t>
            </a:r>
            <a:r>
              <a:rPr lang="ru-RU" dirty="0" err="1"/>
              <a:t>негізін</a:t>
            </a:r>
            <a:r>
              <a:rPr lang="ru-RU" dirty="0"/>
              <a:t> </a:t>
            </a:r>
            <a:r>
              <a:rPr lang="ru-RU" dirty="0" err="1"/>
              <a:t>түзетін</a:t>
            </a:r>
            <a:r>
              <a:rPr lang="ru-RU" dirty="0"/>
              <a:t> </a:t>
            </a:r>
            <a:r>
              <a:rPr lang="ru-RU" dirty="0" err="1"/>
              <a:t>өсінділі</a:t>
            </a:r>
            <a:r>
              <a:rPr lang="ru-RU" dirty="0"/>
              <a:t> </a:t>
            </a:r>
            <a:r>
              <a:rPr lang="ru-RU" dirty="0" err="1"/>
              <a:t>жасушалардын</a:t>
            </a:r>
            <a:r>
              <a:rPr lang="ru-RU" dirty="0"/>
              <a:t> эпителий </a:t>
            </a:r>
            <a:r>
              <a:rPr lang="ru-RU" dirty="0" err="1"/>
              <a:t>тіні.Без</a:t>
            </a:r>
            <a:r>
              <a:rPr lang="ru-RU" dirty="0"/>
              <a:t> </a:t>
            </a:r>
            <a:r>
              <a:rPr lang="ru-RU" dirty="0" err="1"/>
              <a:t>капсуласынан</a:t>
            </a:r>
            <a:r>
              <a:rPr lang="ru-RU" dirty="0"/>
              <a:t> </a:t>
            </a:r>
            <a:r>
              <a:rPr lang="ru-RU" dirty="0" err="1"/>
              <a:t>көптеген</a:t>
            </a:r>
            <a:r>
              <a:rPr lang="ru-RU" dirty="0"/>
              <a:t> </a:t>
            </a:r>
            <a:r>
              <a:rPr lang="ru-RU" dirty="0" err="1"/>
              <a:t>перделер</a:t>
            </a:r>
            <a:r>
              <a:rPr lang="ru-RU" dirty="0"/>
              <a:t> </a:t>
            </a:r>
            <a:r>
              <a:rPr lang="ru-RU" dirty="0" err="1"/>
              <a:t>тарап,безді</a:t>
            </a:r>
            <a:r>
              <a:rPr lang="ru-RU" dirty="0"/>
              <a:t> </a:t>
            </a:r>
            <a:r>
              <a:rPr lang="ru-RU" dirty="0" err="1"/>
              <a:t>біреше</a:t>
            </a:r>
            <a:r>
              <a:rPr lang="ru-RU" dirty="0"/>
              <a:t> </a:t>
            </a:r>
            <a:r>
              <a:rPr lang="ru-RU" dirty="0" err="1"/>
              <a:t>бөліктерге</a:t>
            </a:r>
            <a:r>
              <a:rPr lang="ru-RU" dirty="0"/>
              <a:t> </a:t>
            </a:r>
            <a:r>
              <a:rPr lang="ru-RU" dirty="0" err="1"/>
              <a:t>бөлінеді.Тимустың</a:t>
            </a:r>
            <a:r>
              <a:rPr lang="ru-RU" dirty="0"/>
              <a:t> </a:t>
            </a:r>
            <a:r>
              <a:rPr lang="ru-RU" dirty="0" err="1"/>
              <a:t>әрбір</a:t>
            </a:r>
            <a:r>
              <a:rPr lang="ru-RU" dirty="0"/>
              <a:t> </a:t>
            </a:r>
            <a:r>
              <a:rPr lang="ru-RU" dirty="0" err="1"/>
              <a:t>бөліктерге</a:t>
            </a:r>
            <a:r>
              <a:rPr lang="ru-RU" dirty="0"/>
              <a:t> </a:t>
            </a:r>
            <a:r>
              <a:rPr lang="ru-RU" dirty="0" err="1"/>
              <a:t>бөлінеді.Тимустың</a:t>
            </a:r>
            <a:r>
              <a:rPr lang="ru-RU" dirty="0"/>
              <a:t> </a:t>
            </a:r>
            <a:r>
              <a:rPr lang="ru-RU" dirty="0" err="1"/>
              <a:t>әрбәр</a:t>
            </a:r>
            <a:r>
              <a:rPr lang="ru-RU" dirty="0"/>
              <a:t> </a:t>
            </a:r>
            <a:r>
              <a:rPr lang="ru-RU" dirty="0" err="1"/>
              <a:t>бөләктерә</a:t>
            </a:r>
            <a:r>
              <a:rPr lang="ru-RU" dirty="0"/>
              <a:t>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қыртысты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боз</a:t>
            </a:r>
            <a:r>
              <a:rPr lang="ru-RU" dirty="0"/>
              <a:t> </a:t>
            </a:r>
            <a:r>
              <a:rPr lang="ru-RU" dirty="0" err="1"/>
              <a:t>затынан</a:t>
            </a:r>
            <a:r>
              <a:rPr lang="ru-RU" dirty="0"/>
              <a:t> </a:t>
            </a:r>
            <a:r>
              <a:rPr lang="ru-RU" dirty="0" err="1"/>
              <a:t>тұрады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71404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3248" y="908721"/>
            <a:ext cx="7745505" cy="5217443"/>
          </a:xfrm>
        </p:spPr>
        <p:txBody>
          <a:bodyPr>
            <a:noAutofit/>
          </a:bodyPr>
          <a:lstStyle/>
          <a:p>
            <a:r>
              <a:rPr lang="ru-RU" dirty="0" err="1"/>
              <a:t>Сонымен</a:t>
            </a:r>
            <a:r>
              <a:rPr lang="ru-RU" dirty="0"/>
              <a:t>, </a:t>
            </a:r>
            <a:r>
              <a:rPr lang="ru-RU" dirty="0" err="1"/>
              <a:t>қан</a:t>
            </a:r>
            <a:r>
              <a:rPr lang="ru-RU" dirty="0"/>
              <a:t> </a:t>
            </a:r>
            <a:r>
              <a:rPr lang="ru-RU" dirty="0" err="1"/>
              <a:t>түзу</a:t>
            </a:r>
            <a:r>
              <a:rPr lang="ru-RU" dirty="0"/>
              <a:t> </a:t>
            </a:r>
            <a:r>
              <a:rPr lang="ru-RU" dirty="0" err="1"/>
              <a:t>процесіндегі</a:t>
            </a:r>
            <a:r>
              <a:rPr lang="ru-RU" dirty="0"/>
              <a:t> </a:t>
            </a:r>
            <a:r>
              <a:rPr lang="ru-RU" dirty="0" err="1"/>
              <a:t>тимустың</a:t>
            </a:r>
            <a:r>
              <a:rPr lang="ru-RU" dirty="0"/>
              <a:t> </a:t>
            </a:r>
            <a:r>
              <a:rPr lang="ru-RU" dirty="0" err="1"/>
              <a:t>алатын</a:t>
            </a:r>
            <a:r>
              <a:rPr lang="ru-RU" dirty="0"/>
              <a:t> </a:t>
            </a:r>
            <a:r>
              <a:rPr lang="ru-RU" dirty="0" err="1"/>
              <a:t>орны</a:t>
            </a:r>
            <a:r>
              <a:rPr lang="ru-RU" dirty="0"/>
              <a:t> </a:t>
            </a:r>
            <a:r>
              <a:rPr lang="ru-RU" dirty="0" err="1"/>
              <a:t>ерекше</a:t>
            </a:r>
            <a:r>
              <a:rPr lang="ru-RU" dirty="0"/>
              <a:t>. Тимус </a:t>
            </a:r>
            <a:r>
              <a:rPr lang="ru-RU" dirty="0" err="1"/>
              <a:t>Тлимфоциттерді</a:t>
            </a:r>
            <a:r>
              <a:rPr lang="ru-RU" dirty="0"/>
              <a:t> </a:t>
            </a:r>
            <a:r>
              <a:rPr lang="ru-RU" dirty="0" err="1"/>
              <a:t>түзуге</a:t>
            </a:r>
            <a:r>
              <a:rPr lang="ru-RU" dirty="0"/>
              <a:t>, </a:t>
            </a:r>
            <a:r>
              <a:rPr lang="ru-RU" dirty="0" err="1"/>
              <a:t>тимозин</a:t>
            </a:r>
            <a:r>
              <a:rPr lang="ru-RU" dirty="0"/>
              <a:t> </a:t>
            </a:r>
            <a:r>
              <a:rPr lang="ru-RU" dirty="0" err="1"/>
              <a:t>гормонын</a:t>
            </a:r>
            <a:r>
              <a:rPr lang="ru-RU" dirty="0"/>
              <a:t> </a:t>
            </a:r>
            <a:r>
              <a:rPr lang="ru-RU" dirty="0" err="1"/>
              <a:t>бөлуге</a:t>
            </a:r>
            <a:r>
              <a:rPr lang="ru-RU" dirty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/>
              <a:t>лимфоциттердің</a:t>
            </a:r>
            <a:r>
              <a:rPr lang="ru-RU" dirty="0"/>
              <a:t> </a:t>
            </a:r>
            <a:r>
              <a:rPr lang="ru-RU" dirty="0" err="1"/>
              <a:t>селекциясына</a:t>
            </a:r>
            <a:r>
              <a:rPr lang="ru-RU" dirty="0"/>
              <a:t> да </a:t>
            </a:r>
            <a:r>
              <a:rPr lang="ru-RU" dirty="0" err="1"/>
              <a:t>өатысады</a:t>
            </a:r>
            <a:r>
              <a:rPr lang="ru-RU" dirty="0"/>
              <a:t>. </a:t>
            </a:r>
            <a:r>
              <a:rPr lang="ru-RU" dirty="0" err="1"/>
              <a:t>Маманданған</a:t>
            </a:r>
            <a:r>
              <a:rPr lang="ru-RU" dirty="0"/>
              <a:t> </a:t>
            </a:r>
            <a:r>
              <a:rPr lang="ru-RU" dirty="0" err="1"/>
              <a:t>Тлимфоциттер</a:t>
            </a:r>
            <a:r>
              <a:rPr lang="ru-RU" dirty="0"/>
              <a:t> </a:t>
            </a:r>
            <a:r>
              <a:rPr lang="ru-RU" dirty="0" err="1"/>
              <a:t>тимустан</a:t>
            </a:r>
            <a:r>
              <a:rPr lang="ru-RU" dirty="0"/>
              <a:t> </a:t>
            </a:r>
            <a:r>
              <a:rPr lang="ru-RU" dirty="0" err="1"/>
              <a:t>шеткі</a:t>
            </a:r>
            <a:r>
              <a:rPr lang="ru-RU" dirty="0"/>
              <a:t> </a:t>
            </a:r>
            <a:r>
              <a:rPr lang="ru-RU" dirty="0" err="1"/>
              <a:t>мүшелерге</a:t>
            </a:r>
            <a:r>
              <a:rPr lang="ru-RU" dirty="0"/>
              <a:t> </a:t>
            </a:r>
            <a:r>
              <a:rPr lang="ru-RU" dirty="0" err="1"/>
              <a:t>өтеді</a:t>
            </a:r>
            <a:r>
              <a:rPr lang="ru-RU" dirty="0"/>
              <a:t> де (лимфа  </a:t>
            </a:r>
            <a:r>
              <a:rPr lang="ru-RU" dirty="0" err="1"/>
              <a:t>түйініде</a:t>
            </a:r>
            <a:r>
              <a:rPr lang="ru-RU" dirty="0"/>
              <a:t>, </a:t>
            </a:r>
            <a:r>
              <a:rPr lang="ru-RU" dirty="0" err="1"/>
              <a:t>көкбауырға</a:t>
            </a:r>
            <a:r>
              <a:rPr lang="ru-RU" dirty="0"/>
              <a:t>) , </a:t>
            </a:r>
            <a:r>
              <a:rPr lang="ru-RU" dirty="0" err="1"/>
              <a:t>мұнда</a:t>
            </a:r>
            <a:r>
              <a:rPr lang="ru-RU" dirty="0"/>
              <a:t> </a:t>
            </a:r>
            <a:r>
              <a:rPr lang="ru-RU" dirty="0" err="1"/>
              <a:t>пісіп</a:t>
            </a:r>
            <a:r>
              <a:rPr lang="ru-RU" dirty="0"/>
              <a:t>  </a:t>
            </a:r>
            <a:r>
              <a:rPr lang="ru-RU" dirty="0" err="1"/>
              <a:t>жетіліп</a:t>
            </a:r>
            <a:r>
              <a:rPr lang="ru-RU" dirty="0"/>
              <a:t>, </a:t>
            </a:r>
            <a:r>
              <a:rPr lang="ru-RU" dirty="0" err="1"/>
              <a:t>мүшелерге</a:t>
            </a:r>
            <a:r>
              <a:rPr lang="ru-RU" dirty="0"/>
              <a:t> </a:t>
            </a:r>
            <a:r>
              <a:rPr lang="ru-RU" dirty="0" err="1"/>
              <a:t>өтеді</a:t>
            </a:r>
            <a:r>
              <a:rPr lang="ru-RU" dirty="0"/>
              <a:t> де (лимфа  </a:t>
            </a:r>
            <a:r>
              <a:rPr lang="ru-RU" dirty="0" err="1"/>
              <a:t>түйінінде</a:t>
            </a:r>
            <a:r>
              <a:rPr lang="ru-RU" dirty="0"/>
              <a:t>, </a:t>
            </a:r>
            <a:r>
              <a:rPr lang="ru-RU" dirty="0" err="1"/>
              <a:t>көкбауырға</a:t>
            </a:r>
            <a:r>
              <a:rPr lang="ru-RU" dirty="0"/>
              <a:t>), </a:t>
            </a:r>
            <a:r>
              <a:rPr lang="ru-RU" dirty="0" err="1"/>
              <a:t>мұнда</a:t>
            </a:r>
            <a:r>
              <a:rPr lang="ru-RU" dirty="0"/>
              <a:t> </a:t>
            </a:r>
            <a:r>
              <a:rPr lang="ru-RU" dirty="0" err="1"/>
              <a:t>пісіп</a:t>
            </a:r>
            <a:r>
              <a:rPr lang="ru-RU" dirty="0"/>
              <a:t>  </a:t>
            </a:r>
            <a:r>
              <a:rPr lang="ru-RU" dirty="0" err="1"/>
              <a:t>жетіліп</a:t>
            </a:r>
            <a:r>
              <a:rPr lang="ru-RU" dirty="0"/>
              <a:t>, антиген </a:t>
            </a:r>
            <a:r>
              <a:rPr lang="ru-RU" dirty="0" err="1"/>
              <a:t>реактивті</a:t>
            </a:r>
            <a:r>
              <a:rPr lang="ru-RU" dirty="0"/>
              <a:t> </a:t>
            </a:r>
            <a:r>
              <a:rPr lang="ru-RU" dirty="0" err="1"/>
              <a:t>киллерге</a:t>
            </a:r>
            <a:r>
              <a:rPr lang="ru-RU" dirty="0"/>
              <a:t>, </a:t>
            </a:r>
            <a:r>
              <a:rPr lang="ru-RU" dirty="0" err="1"/>
              <a:t>хелперге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супрессорларға</a:t>
            </a:r>
            <a:r>
              <a:rPr lang="ru-RU" dirty="0"/>
              <a:t> </a:t>
            </a:r>
            <a:r>
              <a:rPr lang="ru-RU" dirty="0" err="1"/>
              <a:t>айналады</a:t>
            </a:r>
            <a:r>
              <a:rPr lang="ru-RU" dirty="0"/>
              <a:t>. </a:t>
            </a:r>
            <a:r>
              <a:rPr lang="ru-RU" dirty="0" err="1"/>
              <a:t>Көптеген</a:t>
            </a:r>
            <a:r>
              <a:rPr lang="ru-RU" dirty="0"/>
              <a:t> </a:t>
            </a:r>
            <a:r>
              <a:rPr lang="ru-RU" dirty="0" err="1"/>
              <a:t>лимфоцитттер</a:t>
            </a:r>
            <a:r>
              <a:rPr lang="ru-RU" dirty="0"/>
              <a:t> </a:t>
            </a:r>
            <a:r>
              <a:rPr lang="ru-RU" dirty="0" err="1"/>
              <a:t>маманданған</a:t>
            </a:r>
            <a:r>
              <a:rPr lang="ru-RU" dirty="0"/>
              <a:t>  </a:t>
            </a:r>
            <a:r>
              <a:rPr lang="ru-RU" dirty="0" err="1"/>
              <a:t>соң</a:t>
            </a:r>
            <a:r>
              <a:rPr lang="ru-RU" dirty="0"/>
              <a:t> </a:t>
            </a:r>
            <a:r>
              <a:rPr lang="ru-RU" dirty="0" err="1"/>
              <a:t>қан</a:t>
            </a:r>
            <a:r>
              <a:rPr lang="ru-RU" dirty="0"/>
              <a:t> </a:t>
            </a:r>
            <a:r>
              <a:rPr lang="ru-RU" dirty="0" err="1"/>
              <a:t>ағымына</a:t>
            </a:r>
            <a:r>
              <a:rPr lang="ru-RU" dirty="0"/>
              <a:t> </a:t>
            </a:r>
            <a:r>
              <a:rPr lang="ru-RU" dirty="0" err="1"/>
              <a:t>өтіп</a:t>
            </a:r>
            <a:r>
              <a:rPr lang="ru-RU" dirty="0"/>
              <a:t>, </a:t>
            </a:r>
            <a:r>
              <a:rPr lang="ru-RU" dirty="0" err="1"/>
              <a:t>арнайы</a:t>
            </a:r>
            <a:r>
              <a:rPr lang="ru-RU" dirty="0"/>
              <a:t> </a:t>
            </a:r>
            <a:r>
              <a:rPr lang="ru-RU" dirty="0" err="1"/>
              <a:t>циторецепторлары</a:t>
            </a:r>
            <a:r>
              <a:rPr lang="ru-RU" dirty="0"/>
              <a:t> бар  </a:t>
            </a:r>
            <a:r>
              <a:rPr lang="ru-RU" dirty="0" err="1"/>
              <a:t>деңгейге</a:t>
            </a:r>
            <a:r>
              <a:rPr lang="ru-RU" dirty="0"/>
              <a:t> де </a:t>
            </a:r>
            <a:r>
              <a:rPr lang="ru-RU" dirty="0" err="1"/>
              <a:t>жетеді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018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EDFE465-BD90-4C7F-AB0C-4A22C270C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генетикасыз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факторлардан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зиянды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ұлпалар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мүшелер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мүшелері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лимфоидты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ұлпадан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түзіліп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ғ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ортасын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мүшелер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ауруға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бар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лимфоциттер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плазмоциттерді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қорғаныш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қатыстырады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лимфоциттері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5163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D953816-1490-4EC9-A4EA-62D18E81A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1304"/>
            <a:ext cx="10515600" cy="2067339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шеткі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мүшелерден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Орталық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мүшелерге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сүйек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кемігі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айырша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(тимус)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бұларда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жетіліп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көбейеді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(дифференциация).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4B1C974-F207-4AE0-944E-5B37EF477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257" y="2226985"/>
            <a:ext cx="4133021" cy="30738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84F9D33-15E8-48E6-AF1C-A65AB8D1A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107" y="2201933"/>
            <a:ext cx="4464328" cy="309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50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9A65EA-0FF1-4FAC-B2A8-3AEC6AFD6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2F1F9B-FD14-4552-8426-A7959BEC9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C00D5B3-657B-4A32-9E12-F1F4D2FA7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57" y="0"/>
            <a:ext cx="108270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10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510F3B-8EC8-4934-9B72-39676288E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6" y="371061"/>
            <a:ext cx="5473147" cy="6268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Сүйек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кемігі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(костный мозг) (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medulla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ossium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лат.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medulla —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милық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сүйек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қаңқа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сүйектерінің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жілік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бастарындағы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омыртқа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денелеріндегі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жалпақ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сүйектердегі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сүйек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кемігі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тақташаларының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аралықтарындағы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ұяшықтарды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толтырып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тұрған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тұзуші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мүше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15B5D5F-EEAC-4F23-A647-485DF8863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443" y="0"/>
            <a:ext cx="65465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93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C4E1B1-C3CC-4A0F-A4B0-27FFAC46D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B1D146-6C71-42BD-932C-642901F95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19D988F-41A3-4606-A936-3CD180DC8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43" y="0"/>
            <a:ext cx="11052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79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2396</Words>
  <Application>Microsoft Office PowerPoint</Application>
  <PresentationFormat>Широкоэкранный</PresentationFormat>
  <Paragraphs>79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Times New Roman</vt:lpstr>
      <vt:lpstr>Тема Office</vt:lpstr>
      <vt:lpstr>Әл-Фараби атындағы Қазақ Ұлттық Университеті  Биология және биотехнология факультеті</vt:lpstr>
      <vt:lpstr>Жоспар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Иммундық жасушалардың дамуы</vt:lpstr>
      <vt:lpstr>Иммунитетті жасушалардың трансформация сызбасы</vt:lpstr>
      <vt:lpstr>Презентация PowerPoint</vt:lpstr>
      <vt:lpstr>Презентация PowerPoint</vt:lpstr>
      <vt:lpstr>Презентация PowerPoint</vt:lpstr>
      <vt:lpstr>Иммундық жауап механизмi</vt:lpstr>
      <vt:lpstr>Антиген</vt:lpstr>
      <vt:lpstr>Қарсыгеннiң спецификалығы. Қарсыген спецификалық қарсыдене түзудi шақырады және тек қана сонымен реакцияға түседi.</vt:lpstr>
      <vt:lpstr>Антигендiлiк</vt:lpstr>
      <vt:lpstr>Спецификалығы</vt:lpstr>
      <vt:lpstr>Қарсыгендермен гаптендер иммундық жауаптың индукторы. А - қарсыгендi жануар организмiне еккенде қарсыдене пайда болуын шақырады (иммуногендiлiгi +), ол тиесiлi қарсыгенмен әрекеттеседi (қарсыгендiлiгi +); Б - гаптендер қарсыгендiк қасиет көрсеткенмен тек гаптендi еккенде иммундық жауап шақырмайды; В - гаптендердi тасымалдаушымен қосып еккенде қарсыдене шақырады.</vt:lpstr>
      <vt:lpstr>Антигендердiң химиялық структурасының өзгеруi</vt:lpstr>
      <vt:lpstr>Бiрiншiлiк иммундық жауап</vt:lpstr>
      <vt:lpstr>Иммундық есте сақтау</vt:lpstr>
      <vt:lpstr>Иммунологиялық толеранттылық </vt:lpstr>
      <vt:lpstr>ЖҮРЕ ПАЙДА БОЛҒАН (ЕКIНШIЛIК)  ИММУНДЫҚ ТАПШЫЛЫҚ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Әл-Фараби атындағы Қазақ Ұлттық Университеті  Биология және биотехнология факультеті</dc:title>
  <dc:creator>User</dc:creator>
  <cp:lastModifiedBy>Атанбаева Гулшат</cp:lastModifiedBy>
  <cp:revision>14</cp:revision>
  <dcterms:created xsi:type="dcterms:W3CDTF">2020-01-28T11:56:43Z</dcterms:created>
  <dcterms:modified xsi:type="dcterms:W3CDTF">2021-09-15T10:35:35Z</dcterms:modified>
</cp:coreProperties>
</file>